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70" r:id="rId8"/>
    <p:sldId id="263" r:id="rId9"/>
    <p:sldId id="264" r:id="rId10"/>
    <p:sldId id="267" r:id="rId11"/>
    <p:sldId id="266" r:id="rId12"/>
    <p:sldId id="279" r:id="rId13"/>
    <p:sldId id="268" r:id="rId14"/>
    <p:sldId id="272" r:id="rId15"/>
    <p:sldId id="265" r:id="rId16"/>
    <p:sldId id="273" r:id="rId1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083E6E3-FA7D-4D7B-A595-EF9225AFEA82}" styleName="Açık Stil 1 - Vurgu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57" autoAdjust="0"/>
    <p:restoredTop sz="94343" autoAdjust="0"/>
  </p:normalViewPr>
  <p:slideViewPr>
    <p:cSldViewPr snapToGrid="0">
      <p:cViewPr varScale="1">
        <p:scale>
          <a:sx n="80" d="100"/>
          <a:sy n="80" d="100"/>
        </p:scale>
        <p:origin x="610" y="4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D05E1F3-709C-414C-977E-C6A7A35F00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7F87DB2-CAAC-46A8-A689-7AFDE04ABE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A7F3A31-3716-413F-98DE-ED09DFD95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DFB4-67C1-4C2C-AAF5-D7447AE39631}" type="datetimeFigureOut">
              <a:rPr lang="tr-TR" smtClean="0"/>
              <a:t>12.02.2025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0862C1E-7D37-45E1-9CD7-FE2D9C75D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E3325E0-2D03-46D6-98A8-3D1CBA878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AA01-9FB3-49A5-944B-63EBBF6820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6893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45DACFA-D1A9-4C99-A2DC-7D98082A8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1894E81B-8E32-4D2D-BD45-470BC00072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82DC456-B1DF-40B0-BAAD-9FFAE0190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DFB4-67C1-4C2C-AAF5-D7447AE39631}" type="datetimeFigureOut">
              <a:rPr lang="tr-TR" smtClean="0"/>
              <a:t>12.02.2025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5F38B1A-1A53-44A5-AB18-25AC874BD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6FD8017-D175-477D-9080-8A949140D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AA01-9FB3-49A5-944B-63EBBF6820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9123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40A1178A-A757-4830-B80C-14C78ADF71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7E4B5D9C-35CE-40A3-AF87-9462E68665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742DBA0-BE7D-4356-920F-976C86295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DFB4-67C1-4C2C-AAF5-D7447AE39631}" type="datetimeFigureOut">
              <a:rPr lang="tr-TR" smtClean="0"/>
              <a:t>12.02.2025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8EEB03F-9436-482E-AE09-7699BB563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4209BCF-6693-43C4-85B7-75BBB73EC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AA01-9FB3-49A5-944B-63EBBF6820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4694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A45EE33-AB90-4C7B-83B6-4CDEFA4C5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AF0ED68-24A5-4EFB-8E79-1176D711C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7E09C08-BF82-40AF-BA5E-7063109D2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DFB4-67C1-4C2C-AAF5-D7447AE39631}" type="datetimeFigureOut">
              <a:rPr lang="tr-TR" smtClean="0"/>
              <a:t>12.02.2025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A5052F3-DB8B-46F4-B1BD-7EE80A8C8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294085A-F90E-4926-AFB9-AE07BB967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AA01-9FB3-49A5-944B-63EBBF6820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3311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AA074E6-14D6-41ED-A49A-EC70FF1F8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EEBBA45-0068-4C9B-971C-637DC1155B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ED78A4F-4FBA-4004-9FDA-B167FB90E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DFB4-67C1-4C2C-AAF5-D7447AE39631}" type="datetimeFigureOut">
              <a:rPr lang="tr-TR" smtClean="0"/>
              <a:t>12.02.2025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ABE3D72-4627-46EB-A593-68F5FB98D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ECB7320-1E64-46CB-8F38-443215F66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AA01-9FB3-49A5-944B-63EBBF6820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0686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3184FE6-0EF5-40C3-8A20-48C3EDCD9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D96B045-A741-43AF-A7E5-B923929A5D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0F2467F-8DDD-472B-B3DD-701D4C8DB9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1EED0D1-31E4-4CB5-9F86-94D6B9520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DFB4-67C1-4C2C-AAF5-D7447AE39631}" type="datetimeFigureOut">
              <a:rPr lang="tr-TR" smtClean="0"/>
              <a:t>12.02.2025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5BD3276-40B2-4E92-A1B9-DDB162943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26C9F76-7CDA-4518-B4BD-CCD7C6EF1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AA01-9FB3-49A5-944B-63EBBF6820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2362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BE05790-6502-41E2-BB04-93204856B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CA9FDE8-6F94-40C0-8003-5B73357ADB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606A328-E8B0-499F-9DE3-FFA487294A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F333E84D-E01F-4D12-A8A5-FDF411956F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190663E6-F7FA-4F4E-90F2-EC4188D056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5B28EE53-6C54-4ACF-8148-A7BB1B615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DFB4-67C1-4C2C-AAF5-D7447AE39631}" type="datetimeFigureOut">
              <a:rPr lang="tr-TR" smtClean="0"/>
              <a:t>12.02.2025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4C158EA2-C709-4AC8-A2E2-FEA181707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54640E7B-9CE6-4CE2-B277-64A5C9A1D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AA01-9FB3-49A5-944B-63EBBF6820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681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89037BE-860E-42F4-8FE5-B88A5EF12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59810EA9-1C2C-45DF-A24F-E546F5ABC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DFB4-67C1-4C2C-AAF5-D7447AE39631}" type="datetimeFigureOut">
              <a:rPr lang="tr-TR" smtClean="0"/>
              <a:t>12.02.2025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66AF35E5-CAFC-4086-9CD6-EC7062A30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C6CD364E-2D32-4F16-94D5-25C7A3E1A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AA01-9FB3-49A5-944B-63EBBF6820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8181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0B0854F5-B066-4B0B-8D9E-1D0A5304F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DFB4-67C1-4C2C-AAF5-D7447AE39631}" type="datetimeFigureOut">
              <a:rPr lang="tr-TR" smtClean="0"/>
              <a:t>12.02.2025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848F71F8-E8FD-4306-A7BB-80DF56B60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2120603-1520-4EEB-AF62-E559F5151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AA01-9FB3-49A5-944B-63EBBF6820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839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FC67A88-ED47-4B7F-A2D0-29AF621DC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62C43FB-AFDF-4756-AB66-669F5F5F5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7F14F80-DBA0-46DF-955F-4E64DE6AD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C2573E5-93D7-4F8F-AF61-D06949CD8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DFB4-67C1-4C2C-AAF5-D7447AE39631}" type="datetimeFigureOut">
              <a:rPr lang="tr-TR" smtClean="0"/>
              <a:t>12.02.2025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F9B2233-60DD-405F-836D-ADCE76C2C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8658D9A-1F62-4612-A1AE-95EE63549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AA01-9FB3-49A5-944B-63EBBF6820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3450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E02E8E7-7F3E-49D9-986D-8380F089D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B2109D2F-CCA0-436B-8C4C-185DA3BA8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72A266C-5CB0-4C4B-B2B8-D85D0E85FE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8497BDF-8368-4A76-83AC-79D81666A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DFB4-67C1-4C2C-AAF5-D7447AE39631}" type="datetimeFigureOut">
              <a:rPr lang="tr-TR" smtClean="0"/>
              <a:t>12.02.2025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2412518-6A9F-4481-BCFC-36820F9E0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7E1EBA8-5B24-49D6-9D80-4F1AC0ACB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AA01-9FB3-49A5-944B-63EBBF6820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6512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3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AAEA670C-1227-4098-8865-C9BDCECE1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4736859-2D4C-4457-A7C9-E5E66A632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5F822AC-2AD8-4F7A-92BB-5BB8E216DC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6DFB4-67C1-4C2C-AAF5-D7447AE39631}" type="datetimeFigureOut">
              <a:rPr lang="tr-TR" smtClean="0"/>
              <a:t>12.02.2025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FD4BF8E-BBB2-4876-83AA-367238DE08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0E3E228-50BB-47FA-8D93-BCD1E2EA8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2AA01-9FB3-49A5-944B-63EBBF6820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5342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96D0A624-AFD0-415D-913C-152C85F5E4A4}"/>
              </a:ext>
            </a:extLst>
          </p:cNvPr>
          <p:cNvSpPr/>
          <p:nvPr/>
        </p:nvSpPr>
        <p:spPr>
          <a:xfrm>
            <a:off x="-376238" y="0"/>
            <a:ext cx="12944475" cy="698765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12A5F109-0361-4208-9F27-1E20F7A02A3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175" y="3699881"/>
            <a:ext cx="13144500" cy="3534938"/>
          </a:xfrm>
          <a:prstGeom prst="rect">
            <a:avLst/>
          </a:prstGeom>
        </p:spPr>
      </p:pic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A44A1741-3337-4296-BDE8-7795B78F137E}"/>
              </a:ext>
            </a:extLst>
          </p:cNvPr>
          <p:cNvSpPr/>
          <p:nvPr/>
        </p:nvSpPr>
        <p:spPr>
          <a:xfrm>
            <a:off x="3238500" y="1390650"/>
            <a:ext cx="5734050" cy="1752600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latin typeface="Georgia" panose="02040502050405020303" pitchFamily="18" charset="0"/>
            </a:endParaRP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FE673EC6-C4D2-498F-AB4E-27E090579D6D}"/>
              </a:ext>
            </a:extLst>
          </p:cNvPr>
          <p:cNvSpPr txBox="1"/>
          <p:nvPr/>
        </p:nvSpPr>
        <p:spPr>
          <a:xfrm>
            <a:off x="3505200" y="1509243"/>
            <a:ext cx="5200650" cy="1581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VETRO CITY RESIDENCE</a:t>
            </a:r>
            <a:endParaRPr lang="tr-TR" sz="28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2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FAALİYET RAPORU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OCAK-2025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D371814A-CC5B-427B-B6E8-F5AC54F118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068" y="244495"/>
            <a:ext cx="3358913" cy="107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807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68BE2718-3C40-4654-AB9E-89BFD462FD14}"/>
              </a:ext>
            </a:extLst>
          </p:cNvPr>
          <p:cNvSpPr/>
          <p:nvPr/>
        </p:nvSpPr>
        <p:spPr>
          <a:xfrm>
            <a:off x="7010398" y="339136"/>
            <a:ext cx="4601029" cy="2505664"/>
          </a:xfrm>
          <a:prstGeom prst="roundRect">
            <a:avLst/>
          </a:prstGeom>
          <a:solidFill>
            <a:srgbClr val="00206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  <a:p>
            <a:pPr algn="ctr"/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CA1556A-1B97-407C-A459-9CBABE1EE152}"/>
              </a:ext>
            </a:extLst>
          </p:cNvPr>
          <p:cNvSpPr txBox="1"/>
          <p:nvPr/>
        </p:nvSpPr>
        <p:spPr>
          <a:xfrm>
            <a:off x="195943" y="138793"/>
            <a:ext cx="5795587" cy="8855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Ck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Elektrik yetkili personelleri tarafınca gerçekleşen elektrik açma-kapatma işlemlerinde teknik eşlik sağlanmıştır.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Dış mekan aydınlatma zaman röle kontrolleri sağlanmıştır.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Elektrikli araç şarj istasyon kurulumuna ilişkin firmalar ile keşif görüşmeleri gerçekleştirilmiştir.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E8D96270-5E4A-40C3-B223-BDB0B06432CF}"/>
              </a:ext>
            </a:extLst>
          </p:cNvPr>
          <p:cNvSpPr/>
          <p:nvPr/>
        </p:nvSpPr>
        <p:spPr>
          <a:xfrm>
            <a:off x="7554684" y="2870926"/>
            <a:ext cx="3552373" cy="6388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Periyodik jeneratör kontrolleri gerçekleştirilmiştir.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381C0EA2-49DB-4B6E-8D60-C2D0400E4BBB}"/>
              </a:ext>
            </a:extLst>
          </p:cNvPr>
          <p:cNvSpPr/>
          <p:nvPr/>
        </p:nvSpPr>
        <p:spPr>
          <a:xfrm>
            <a:off x="7050312" y="3509825"/>
            <a:ext cx="4601029" cy="2505664"/>
          </a:xfrm>
          <a:prstGeom prst="roundRect">
            <a:avLst/>
          </a:prstGeom>
          <a:solidFill>
            <a:srgbClr val="00206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72A50957-10F1-4EEC-A7CD-D47E93DF3B39}"/>
              </a:ext>
            </a:extLst>
          </p:cNvPr>
          <p:cNvSpPr/>
          <p:nvPr/>
        </p:nvSpPr>
        <p:spPr>
          <a:xfrm>
            <a:off x="7514770" y="6152378"/>
            <a:ext cx="3784601" cy="7056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Güvenlik kabini elektrik panosu arızası giderilmiştir.</a:t>
            </a:r>
          </a:p>
          <a:p>
            <a:pPr algn="ctr"/>
            <a:endParaRPr lang="tr-TR" sz="1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B7042A1-12B1-B0CA-F914-1EAB25FB0D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1" y="238829"/>
            <a:ext cx="4791074" cy="2704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EDD44531-DE5F-D2EC-8AE2-6E3385CD4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2" y="3428998"/>
            <a:ext cx="4791074" cy="27043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06403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68BE2718-3C40-4654-AB9E-89BFD462FD14}"/>
              </a:ext>
            </a:extLst>
          </p:cNvPr>
          <p:cNvSpPr/>
          <p:nvPr/>
        </p:nvSpPr>
        <p:spPr>
          <a:xfrm>
            <a:off x="7010398" y="195446"/>
            <a:ext cx="4601029" cy="2505664"/>
          </a:xfrm>
          <a:prstGeom prst="roundRect">
            <a:avLst/>
          </a:prstGeom>
          <a:solidFill>
            <a:srgbClr val="00206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E8D96270-5E4A-40C3-B223-BDB0B06432CF}"/>
              </a:ext>
            </a:extLst>
          </p:cNvPr>
          <p:cNvSpPr/>
          <p:nvPr/>
        </p:nvSpPr>
        <p:spPr>
          <a:xfrm>
            <a:off x="7010398" y="2752635"/>
            <a:ext cx="4601029" cy="439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r-TR" sz="1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Kapalı otopark girişi PTS kablosu yenilenmiştir.</a:t>
            </a:r>
          </a:p>
          <a:p>
            <a:pPr algn="ctr"/>
            <a:endParaRPr lang="tr-TR" sz="1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381C0EA2-49DB-4B6E-8D60-C2D0400E4BBB}"/>
              </a:ext>
            </a:extLst>
          </p:cNvPr>
          <p:cNvSpPr/>
          <p:nvPr/>
        </p:nvSpPr>
        <p:spPr>
          <a:xfrm>
            <a:off x="7050312" y="3264989"/>
            <a:ext cx="4601029" cy="2505664"/>
          </a:xfrm>
          <a:prstGeom prst="roundRect">
            <a:avLst/>
          </a:prstGeom>
          <a:solidFill>
            <a:srgbClr val="00206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72A50957-10F1-4EEC-A7CD-D47E93DF3B39}"/>
              </a:ext>
            </a:extLst>
          </p:cNvPr>
          <p:cNvSpPr/>
          <p:nvPr/>
        </p:nvSpPr>
        <p:spPr>
          <a:xfrm>
            <a:off x="7554684" y="5982788"/>
            <a:ext cx="3552373" cy="5106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Bina geneli aydınlatma kontrolleri sağlanmıştır.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8CA1556A-1B97-407C-A459-9CBABE1EE152}"/>
              </a:ext>
            </a:extLst>
          </p:cNvPr>
          <p:cNvSpPr txBox="1"/>
          <p:nvPr/>
        </p:nvSpPr>
        <p:spPr>
          <a:xfrm>
            <a:off x="204038" y="195446"/>
            <a:ext cx="5489335" cy="99940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Turnike sistemi periyodik kontrolleri gerçekleştirilmiştir.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Bb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lerin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süzme sayaç endeks okumaları gerçekleştirilmiştir.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Asansör kuyu aydınlatmaları değiştirilmiştir.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Bina geneli acil çıkış kapılarının hasar kontrolleri sağlanmıştır.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098353C-15A2-5A40-94DE-EFC3BE656E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95446"/>
            <a:ext cx="4717141" cy="25571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0DE3CC1E-2D67-A371-EF54-9D76ACF8D2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1" y="3192379"/>
            <a:ext cx="4717140" cy="26940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95535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/>
        </p:nvSpPr>
        <p:spPr>
          <a:xfrm>
            <a:off x="7369085" y="3862641"/>
            <a:ext cx="4029130" cy="232327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5" name="Yuvarlatılmış Dikdörtgen 4"/>
          <p:cNvSpPr/>
          <p:nvPr/>
        </p:nvSpPr>
        <p:spPr>
          <a:xfrm>
            <a:off x="7210696" y="456646"/>
            <a:ext cx="4322173" cy="232327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7857308" y="6266782"/>
            <a:ext cx="3461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Bb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süzme sayaç arıza kontrolleri gerçekleştirilmiştir.</a:t>
            </a:r>
          </a:p>
        </p:txBody>
      </p:sp>
      <p:sp>
        <p:nvSpPr>
          <p:cNvPr id="9" name="Yuvarlatılmış Dikdörtgen 8"/>
          <p:cNvSpPr/>
          <p:nvPr/>
        </p:nvSpPr>
        <p:spPr>
          <a:xfrm>
            <a:off x="2318657" y="4023348"/>
            <a:ext cx="4029130" cy="200905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" name="Metin kutusu 9"/>
          <p:cNvSpPr txBox="1"/>
          <p:nvPr/>
        </p:nvSpPr>
        <p:spPr>
          <a:xfrm>
            <a:off x="2103120" y="2968507"/>
            <a:ext cx="4391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Asansörlerin aylık bakım faaliyeti gerçekleştirilmiştir.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1743076" y="6202392"/>
            <a:ext cx="5248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Jet fan ve havalandırma kontrolleri gerçekleştirilmiştir.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FD3EB90A-C886-3D51-C8C4-B4F69794BC89}"/>
              </a:ext>
            </a:extLst>
          </p:cNvPr>
          <p:cNvSpPr txBox="1"/>
          <p:nvPr/>
        </p:nvSpPr>
        <p:spPr>
          <a:xfrm>
            <a:off x="7519583" y="2968507"/>
            <a:ext cx="3983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Kapalı otopark yağmur drenaj hattı kontrolleri sağlanmıştır.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C71E0B44-44A7-B371-7CA2-05DD22F75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620" y="456646"/>
            <a:ext cx="4140167" cy="2299667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1D42E74C-26CB-5EAF-5870-1CE1DB587E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0" y="368412"/>
            <a:ext cx="4391794" cy="25081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D4D6D036-26EC-E9E0-9D43-B5656A150B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621" y="368412"/>
            <a:ext cx="4480403" cy="25081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FCE9E46D-5D52-1C24-38FC-9A8C64B815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0" y="3738709"/>
            <a:ext cx="4391794" cy="25280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CA1C5E41-513E-4FE2-14D2-74E156BBEC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893" y="3698275"/>
            <a:ext cx="4480403" cy="25280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535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DB012A1A-3DE4-4B58-A8FB-A636BC9FCCB3}"/>
              </a:ext>
            </a:extLst>
          </p:cNvPr>
          <p:cNvSpPr/>
          <p:nvPr/>
        </p:nvSpPr>
        <p:spPr>
          <a:xfrm>
            <a:off x="3654666" y="196652"/>
            <a:ext cx="4882668" cy="1101665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CFECD1B1-4D6A-4039-BAD5-5A4484A516B8}"/>
              </a:ext>
            </a:extLst>
          </p:cNvPr>
          <p:cNvSpPr txBox="1"/>
          <p:nvPr/>
        </p:nvSpPr>
        <p:spPr>
          <a:xfrm>
            <a:off x="4152552" y="196652"/>
            <a:ext cx="388689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GÜVENLİK FAALİYETLERİ</a:t>
            </a:r>
            <a:endParaRPr lang="tr-TR" sz="3600" dirty="0"/>
          </a:p>
        </p:txBody>
      </p:sp>
      <p:graphicFrame>
        <p:nvGraphicFramePr>
          <p:cNvPr id="3" name="Tablo 2">
            <a:extLst>
              <a:ext uri="{FF2B5EF4-FFF2-40B4-BE49-F238E27FC236}">
                <a16:creationId xmlns:a16="http://schemas.microsoft.com/office/drawing/2014/main" id="{A2F96672-B0CD-40A6-89D3-87310714AB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634223"/>
              </p:ext>
            </p:extLst>
          </p:nvPr>
        </p:nvGraphicFramePr>
        <p:xfrm>
          <a:off x="631511" y="1609562"/>
          <a:ext cx="10928978" cy="50517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44481">
                  <a:extLst>
                    <a:ext uri="{9D8B030D-6E8A-4147-A177-3AD203B41FA5}">
                      <a16:colId xmlns:a16="http://schemas.microsoft.com/office/drawing/2014/main" val="4131888337"/>
                    </a:ext>
                  </a:extLst>
                </a:gridCol>
                <a:gridCol w="767484">
                  <a:extLst>
                    <a:ext uri="{9D8B030D-6E8A-4147-A177-3AD203B41FA5}">
                      <a16:colId xmlns:a16="http://schemas.microsoft.com/office/drawing/2014/main" val="366440292"/>
                    </a:ext>
                  </a:extLst>
                </a:gridCol>
                <a:gridCol w="901170">
                  <a:extLst>
                    <a:ext uri="{9D8B030D-6E8A-4147-A177-3AD203B41FA5}">
                      <a16:colId xmlns:a16="http://schemas.microsoft.com/office/drawing/2014/main" val="1773063496"/>
                    </a:ext>
                  </a:extLst>
                </a:gridCol>
                <a:gridCol w="1451270">
                  <a:extLst>
                    <a:ext uri="{9D8B030D-6E8A-4147-A177-3AD203B41FA5}">
                      <a16:colId xmlns:a16="http://schemas.microsoft.com/office/drawing/2014/main" val="48261453"/>
                    </a:ext>
                  </a:extLst>
                </a:gridCol>
                <a:gridCol w="876752">
                  <a:extLst>
                    <a:ext uri="{9D8B030D-6E8A-4147-A177-3AD203B41FA5}">
                      <a16:colId xmlns:a16="http://schemas.microsoft.com/office/drawing/2014/main" val="3134942445"/>
                    </a:ext>
                  </a:extLst>
                </a:gridCol>
                <a:gridCol w="987821">
                  <a:extLst>
                    <a:ext uri="{9D8B030D-6E8A-4147-A177-3AD203B41FA5}">
                      <a16:colId xmlns:a16="http://schemas.microsoft.com/office/drawing/2014/main" val="3301057353"/>
                    </a:ext>
                  </a:extLst>
                </a:gridCol>
              </a:tblGrid>
              <a:tr h="85247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CİHAZ ADI 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DURUMU 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KONTROL TARİHİ 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FAALİYET DURUMU 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447837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  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YOK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AKTİF 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b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PASİF 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377757"/>
                  </a:ext>
                </a:extLst>
              </a:tr>
              <a:tr h="335498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SES KAYIT SİSTEMİ   </a:t>
                      </a:r>
                    </a:p>
                    <a:p>
                      <a:pPr algn="l" fontAlgn="b"/>
                      <a:r>
                        <a:rPr lang="tr-TR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(SANTRAL)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 dirty="0">
                          <a:effectLst/>
                        </a:rPr>
                        <a:t> </a:t>
                      </a:r>
                      <a:r>
                        <a:rPr lang="tr-TR" sz="1800" u="none" strike="noStrike" dirty="0">
                          <a:effectLst/>
                        </a:rPr>
                        <a:t>x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</a:rPr>
                        <a:t> 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 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effectLst/>
                        </a:rPr>
                        <a:t> x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</a:rPr>
                        <a:t> 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245939"/>
                  </a:ext>
                </a:extLst>
              </a:tr>
              <a:tr h="32137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BARİYER SİSTEMİ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effectLst/>
                        </a:rPr>
                        <a:t> x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</a:rPr>
                        <a:t> 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</a:rPr>
                        <a:t> 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effectLst/>
                        </a:rPr>
                        <a:t> x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</a:rPr>
                        <a:t> 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048715"/>
                  </a:ext>
                </a:extLst>
              </a:tr>
              <a:tr h="5054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OTOMATİK ARAÇ GEÇİŞ SİSTEMİ (OGS)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effectLst/>
                        </a:rPr>
                        <a:t>  x</a:t>
                      </a:r>
                    </a:p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</a:rPr>
                        <a:t> 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effectLst/>
                        </a:rPr>
                        <a:t> 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</a:rPr>
                        <a:t> 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3948225"/>
                  </a:ext>
                </a:extLst>
              </a:tr>
              <a:tr h="33417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PLAKA TANIMA SİSTEMİ (PTS)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 dirty="0">
                          <a:effectLst/>
                        </a:rPr>
                        <a:t> </a:t>
                      </a:r>
                      <a:r>
                        <a:rPr lang="tr-TR" sz="1800" u="none" strike="noStrike" dirty="0">
                          <a:effectLst/>
                        </a:rPr>
                        <a:t>x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 dirty="0">
                          <a:effectLst/>
                        </a:rPr>
                        <a:t> 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</a:rPr>
                        <a:t> 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 dirty="0">
                          <a:effectLst/>
                        </a:rPr>
                        <a:t> </a:t>
                      </a:r>
                      <a:r>
                        <a:rPr lang="tr-TR" sz="1800" u="none" strike="noStrike" dirty="0">
                          <a:effectLst/>
                        </a:rPr>
                        <a:t>x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</a:rPr>
                        <a:t> 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858113"/>
                  </a:ext>
                </a:extLst>
              </a:tr>
              <a:tr h="33417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ÇEVRE GÜVENLİK KAMERALARI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 dirty="0">
                          <a:effectLst/>
                        </a:rPr>
                        <a:t> </a:t>
                      </a:r>
                      <a:r>
                        <a:rPr lang="tr-TR" sz="1800" u="none" strike="noStrike" dirty="0">
                          <a:effectLst/>
                        </a:rPr>
                        <a:t>x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 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</a:rPr>
                        <a:t> 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effectLst/>
                        </a:rPr>
                        <a:t> x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 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0067806"/>
                  </a:ext>
                </a:extLst>
              </a:tr>
              <a:tr h="33417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YÖNETİM OFİSİ KAMERALARI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 dirty="0">
                          <a:effectLst/>
                        </a:rPr>
                        <a:t> </a:t>
                      </a:r>
                      <a:r>
                        <a:rPr lang="tr-TR" sz="1800" u="none" strike="noStrike" dirty="0">
                          <a:effectLst/>
                        </a:rPr>
                        <a:t>x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</a:rPr>
                        <a:t> 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</a:rPr>
                        <a:t> 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 dirty="0">
                          <a:effectLst/>
                        </a:rPr>
                        <a:t> </a:t>
                      </a:r>
                      <a:r>
                        <a:rPr lang="tr-TR" sz="1800" u="none" strike="noStrike" dirty="0">
                          <a:effectLst/>
                        </a:rPr>
                        <a:t>x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</a:rPr>
                        <a:t> 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906183"/>
                  </a:ext>
                </a:extLst>
              </a:tr>
              <a:tr h="33417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TURNİKELİ YAYA GEÇİŞ SİSTEMİ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 dirty="0">
                          <a:effectLst/>
                        </a:rPr>
                        <a:t> </a:t>
                      </a:r>
                      <a:r>
                        <a:rPr lang="tr-TR" sz="1800" u="none" strike="noStrike" dirty="0">
                          <a:effectLst/>
                        </a:rPr>
                        <a:t>x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</a:rPr>
                        <a:t> 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 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 dirty="0">
                          <a:effectLst/>
                        </a:rPr>
                        <a:t> </a:t>
                      </a:r>
                      <a:r>
                        <a:rPr lang="tr-TR" sz="1800" u="none" strike="noStrike" dirty="0">
                          <a:effectLst/>
                        </a:rPr>
                        <a:t>x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 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8435476"/>
                  </a:ext>
                </a:extLst>
              </a:tr>
              <a:tr h="5054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SİTE YAYA GİRİŞ KAPILARI/KARTLI GEÇİŞ SİSTEMİ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</a:rPr>
                        <a:t> 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 dirty="0">
                          <a:effectLst/>
                        </a:rPr>
                        <a:t> </a:t>
                      </a:r>
                      <a:r>
                        <a:rPr lang="tr-TR" sz="1800" u="none" strike="noStrike" dirty="0">
                          <a:effectLst/>
                        </a:rPr>
                        <a:t>x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</a:rPr>
                        <a:t> 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</a:rPr>
                        <a:t> 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</a:rPr>
                        <a:t> 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060332"/>
                  </a:ext>
                </a:extLst>
              </a:tr>
              <a:tr h="5054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DAHİLİ HAT SİSTEMİ (İNTERKOM)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effectLst/>
                        </a:rPr>
                        <a:t> x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 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 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effectLst/>
                        </a:rPr>
                        <a:t> x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</a:rPr>
                        <a:t> 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7615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7498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68BE2718-3C40-4654-AB9E-89BFD462FD14}"/>
              </a:ext>
            </a:extLst>
          </p:cNvPr>
          <p:cNvSpPr/>
          <p:nvPr/>
        </p:nvSpPr>
        <p:spPr>
          <a:xfrm>
            <a:off x="7132862" y="922564"/>
            <a:ext cx="4313467" cy="2314122"/>
          </a:xfrm>
          <a:prstGeom prst="roundRect">
            <a:avLst/>
          </a:prstGeom>
          <a:solidFill>
            <a:srgbClr val="00206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CA1556A-1B97-407C-A459-9CBABE1EE152}"/>
              </a:ext>
            </a:extLst>
          </p:cNvPr>
          <p:cNvSpPr txBox="1"/>
          <p:nvPr/>
        </p:nvSpPr>
        <p:spPr>
          <a:xfrm>
            <a:off x="352697" y="1"/>
            <a:ext cx="5455952" cy="6632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Güvenlik hizmetleri ORKUN GÜVENLİK firması tarafından toplam 6 (altı) kişilik kadro ile 24 saat esasına göre gündüz 2(iki) kişi, gece 2(iki) kişi olacak şekilde sağlanmaktadır. 2(İki) lobi danışma personeli ile toplam 8(sekiz) personel ile Güvenlik-Gözetim hizmeti verilmektedir.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5188 sayılı Özel Güvenlik Hizmetlerine Dair Kanun doğrultusunda güvenlik hizmeti uygulamaları yapılmaktadır.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Periyodik gece proje denetim faaliyetleri gerçekleştirilmektedir.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Eşya taşımaları bizzat güvenlik görevlileri ve güvenlik personeli tarafından takip edilmekte ve taşınma işlemlerinde gerekli tüm tedbirler alınmaktadır.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E8D96270-5E4A-40C3-B223-BDB0B06432CF}"/>
              </a:ext>
            </a:extLst>
          </p:cNvPr>
          <p:cNvSpPr/>
          <p:nvPr/>
        </p:nvSpPr>
        <p:spPr>
          <a:xfrm>
            <a:off x="7554684" y="3233053"/>
            <a:ext cx="3592287" cy="3410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381C0EA2-49DB-4B6E-8D60-C2D0400E4BBB}"/>
              </a:ext>
            </a:extLst>
          </p:cNvPr>
          <p:cNvSpPr/>
          <p:nvPr/>
        </p:nvSpPr>
        <p:spPr>
          <a:xfrm>
            <a:off x="7132863" y="3935185"/>
            <a:ext cx="4435928" cy="2127385"/>
          </a:xfrm>
          <a:prstGeom prst="roundRect">
            <a:avLst/>
          </a:prstGeom>
          <a:solidFill>
            <a:srgbClr val="00206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72A50957-10F1-4EEC-A7CD-D47E93DF3B39}"/>
              </a:ext>
            </a:extLst>
          </p:cNvPr>
          <p:cNvSpPr/>
          <p:nvPr/>
        </p:nvSpPr>
        <p:spPr>
          <a:xfrm>
            <a:off x="7514770" y="6152378"/>
            <a:ext cx="3592287" cy="3410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E01F109E-3FF2-1D90-D010-6A51AA4DD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8025" y="3621315"/>
            <a:ext cx="4785775" cy="2737341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9F52D420-3576-484C-6E56-FC78C4D53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707" y="758701"/>
            <a:ext cx="4785775" cy="270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270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D5C06846-1759-4F88-BB79-6BC8DF5028AF}"/>
              </a:ext>
            </a:extLst>
          </p:cNvPr>
          <p:cNvSpPr/>
          <p:nvPr/>
        </p:nvSpPr>
        <p:spPr>
          <a:xfrm>
            <a:off x="3654666" y="196652"/>
            <a:ext cx="4882668" cy="1101665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0991E5DF-C159-4054-948F-482FD27EFF95}"/>
              </a:ext>
            </a:extLst>
          </p:cNvPr>
          <p:cNvSpPr txBox="1"/>
          <p:nvPr/>
        </p:nvSpPr>
        <p:spPr>
          <a:xfrm>
            <a:off x="3049138" y="174615"/>
            <a:ext cx="60937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TEMİZLİK FAALİYETLERİ</a:t>
            </a:r>
            <a:endParaRPr lang="tr-TR" sz="3600" dirty="0"/>
          </a:p>
        </p:txBody>
      </p:sp>
      <p:graphicFrame>
        <p:nvGraphicFramePr>
          <p:cNvPr id="7" name="Tablo 6">
            <a:extLst>
              <a:ext uri="{FF2B5EF4-FFF2-40B4-BE49-F238E27FC236}">
                <a16:creationId xmlns:a16="http://schemas.microsoft.com/office/drawing/2014/main" id="{1E5497FA-8046-4283-9415-519AE0F3AC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687937"/>
              </p:ext>
            </p:extLst>
          </p:nvPr>
        </p:nvGraphicFramePr>
        <p:xfrm>
          <a:off x="607941" y="1473433"/>
          <a:ext cx="11101837" cy="50864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96741">
                  <a:extLst>
                    <a:ext uri="{9D8B030D-6E8A-4147-A177-3AD203B41FA5}">
                      <a16:colId xmlns:a16="http://schemas.microsoft.com/office/drawing/2014/main" val="342544336"/>
                    </a:ext>
                  </a:extLst>
                </a:gridCol>
                <a:gridCol w="1855760">
                  <a:extLst>
                    <a:ext uri="{9D8B030D-6E8A-4147-A177-3AD203B41FA5}">
                      <a16:colId xmlns:a16="http://schemas.microsoft.com/office/drawing/2014/main" val="474082460"/>
                    </a:ext>
                  </a:extLst>
                </a:gridCol>
                <a:gridCol w="3388605">
                  <a:extLst>
                    <a:ext uri="{9D8B030D-6E8A-4147-A177-3AD203B41FA5}">
                      <a16:colId xmlns:a16="http://schemas.microsoft.com/office/drawing/2014/main" val="1651949519"/>
                    </a:ext>
                  </a:extLst>
                </a:gridCol>
                <a:gridCol w="1165415">
                  <a:extLst>
                    <a:ext uri="{9D8B030D-6E8A-4147-A177-3AD203B41FA5}">
                      <a16:colId xmlns:a16="http://schemas.microsoft.com/office/drawing/2014/main" val="313740532"/>
                    </a:ext>
                  </a:extLst>
                </a:gridCol>
                <a:gridCol w="1028437">
                  <a:extLst>
                    <a:ext uri="{9D8B030D-6E8A-4147-A177-3AD203B41FA5}">
                      <a16:colId xmlns:a16="http://schemas.microsoft.com/office/drawing/2014/main" val="3776191265"/>
                    </a:ext>
                  </a:extLst>
                </a:gridCol>
                <a:gridCol w="1166879">
                  <a:extLst>
                    <a:ext uri="{9D8B030D-6E8A-4147-A177-3AD203B41FA5}">
                      <a16:colId xmlns:a16="http://schemas.microsoft.com/office/drawing/2014/main" val="3976358136"/>
                    </a:ext>
                  </a:extLst>
                </a:gridCol>
              </a:tblGrid>
              <a:tr h="3854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ALAN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CİNS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İŞLEM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GÜNLÜK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AYLIK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HAFTALIK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361074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DIŞ ALAN SERT ZEMİN</a:t>
                      </a:r>
                      <a:endParaRPr lang="tr-T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TAŞ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SÜPÜRME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</a:rPr>
                        <a:t> 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</a:rPr>
                        <a:t> 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</a:rPr>
                        <a:t> 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231615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DIŞ ALAN EKİLİ ALAN</a:t>
                      </a:r>
                      <a:endParaRPr lang="tr-T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BİTKİ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ÇÖP TOPLAMA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</a:rPr>
                        <a:t> 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</a:rPr>
                        <a:t> 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</a:rPr>
                        <a:t> 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143194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DIŞ ALAN ÇÖP KOVALARI</a:t>
                      </a:r>
                      <a:endParaRPr lang="tr-T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METAL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BOŞALTILMASI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</a:rPr>
                        <a:t> 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</a:rPr>
                        <a:t> 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</a:rPr>
                        <a:t> 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007724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DIŞ ALAN ÇÖP KOVALARI</a:t>
                      </a:r>
                      <a:endParaRPr lang="tr-T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METAL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YIKAMA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</a:rPr>
                        <a:t> 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</a:rPr>
                        <a:t> 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</a:rPr>
                        <a:t> 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246924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DIŞ ALAN ÇÖP KONTEYNER</a:t>
                      </a:r>
                      <a:endParaRPr lang="tr-T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PLASTİK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YIKAMA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</a:rPr>
                        <a:t> 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</a:rPr>
                        <a:t> 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</a:rPr>
                        <a:t> 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292908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DIŞ ALAN AYDINLATMALARI</a:t>
                      </a:r>
                      <a:endParaRPr lang="tr-T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LAMBALAR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NEMLİ SİLME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</a:rPr>
                        <a:t> 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</a:rPr>
                        <a:t> 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</a:rPr>
                        <a:t> 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194526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DIŞ ALAN YÜRÜME YOLLARI</a:t>
                      </a:r>
                      <a:endParaRPr lang="tr-T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TAŞ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YIKAMA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</a:rPr>
                        <a:t> 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</a:rPr>
                        <a:t> 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</a:rPr>
                        <a:t> 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2814785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DIŞ ALAN OTURMA BANKLARI</a:t>
                      </a:r>
                      <a:endParaRPr lang="tr-T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AHŞAP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NEMLİ SİLME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</a:rPr>
                        <a:t> 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</a:rPr>
                        <a:t> 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</a:rPr>
                        <a:t> 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297406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TEKNİK HACİMLER</a:t>
                      </a:r>
                      <a:endParaRPr lang="tr-TR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NEMLİ SİLME ZEMİN 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</a:rPr>
                        <a:t> 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</a:rPr>
                        <a:t> 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</a:rPr>
                        <a:t> 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586658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SOSYAL TESİS</a:t>
                      </a:r>
                      <a:endParaRPr lang="tr-TR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SERAMİK, AHŞAP METAL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NEMLİ SİLME, ISLAK PASPASLAMA, YIKAMA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</a:rPr>
                        <a:t> 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</a:rPr>
                        <a:t> 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</a:rPr>
                        <a:t> 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237869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DIŞ ALAN YOL KENARLARI</a:t>
                      </a:r>
                      <a:endParaRPr lang="tr-TR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IZGARALAR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YIKAMA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 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</a:rPr>
                        <a:t> 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</a:rPr>
                        <a:t> 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503535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DIŞ ALAN YOL KENARLARI</a:t>
                      </a:r>
                      <a:endParaRPr lang="tr-TR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KAMERALAR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NEMLİ SİLME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</a:rPr>
                        <a:t> 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</a:rPr>
                        <a:t> 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</a:rPr>
                        <a:t> 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1107322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KAT HOLLERİ</a:t>
                      </a:r>
                      <a:endParaRPr lang="tr-TR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MERMER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ISLAK PASPASLAMA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</a:rPr>
                        <a:t> 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</a:rPr>
                        <a:t> 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</a:rPr>
                        <a:t> 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397913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YANGIN MERDİVENLERİ</a:t>
                      </a:r>
                      <a:endParaRPr lang="tr-TR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MERMER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ISLAK PASPASLAMA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</a:rPr>
                        <a:t> 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</a:rPr>
                        <a:t> 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</a:rPr>
                        <a:t> 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297534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SERVİS MERDİVENLERİ</a:t>
                      </a:r>
                      <a:endParaRPr lang="tr-T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MERMER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ISLAK PASPASLAMA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</a:rPr>
                        <a:t> 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</a:rPr>
                        <a:t> 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</a:rPr>
                        <a:t> 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337371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ÇÖP TOPLAMA</a:t>
                      </a:r>
                      <a:endParaRPr lang="tr-T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 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</a:rPr>
                        <a:t> 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</a:rPr>
                        <a:t> 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</a:rPr>
                        <a:t> 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578306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ASANSÖRLER</a:t>
                      </a:r>
                      <a:endParaRPr lang="tr-T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KABİN TEMİZLİĞİ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NEMLİ SİLME, ZEMİN TEMİZ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</a:rPr>
                        <a:t> 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</a:rPr>
                        <a:t> 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</a:rPr>
                        <a:t> 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264627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ORTAK ALAN CAM YÜZEYLER</a:t>
                      </a:r>
                      <a:endParaRPr lang="tr-T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CAM 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NEMLİ SİLME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</a:rPr>
                        <a:t> 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</a:rPr>
                        <a:t> 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</a:rPr>
                        <a:t> 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089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3350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68BE2718-3C40-4654-AB9E-89BFD462FD14}"/>
              </a:ext>
            </a:extLst>
          </p:cNvPr>
          <p:cNvSpPr/>
          <p:nvPr/>
        </p:nvSpPr>
        <p:spPr>
          <a:xfrm>
            <a:off x="7168243" y="713109"/>
            <a:ext cx="4204608" cy="2209029"/>
          </a:xfrm>
          <a:prstGeom prst="roundRect">
            <a:avLst/>
          </a:prstGeom>
          <a:solidFill>
            <a:srgbClr val="00206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CA1556A-1B97-407C-A459-9CBABE1EE152}"/>
              </a:ext>
            </a:extLst>
          </p:cNvPr>
          <p:cNvSpPr txBox="1"/>
          <p:nvPr/>
        </p:nvSpPr>
        <p:spPr>
          <a:xfrm>
            <a:off x="421296" y="376810"/>
            <a:ext cx="5489335" cy="8024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Günlük, haftalık ve aylık temizlik planlaması kapsamında rutin temizlik hizmeti yürütülmektedir.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Bina geneli merdiven küpeşteleri temizlenmiştir.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Zemin otomatı ile bina geneli kat temizliği gerçekleştirilmiştir.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Kapalı otopark çıkış kepengi temizlenmiştir.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E8D96270-5E4A-40C3-B223-BDB0B06432CF}"/>
              </a:ext>
            </a:extLst>
          </p:cNvPr>
          <p:cNvSpPr/>
          <p:nvPr/>
        </p:nvSpPr>
        <p:spPr>
          <a:xfrm>
            <a:off x="7554684" y="2922139"/>
            <a:ext cx="3592287" cy="539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r-TR" sz="1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Ortak alan cam temizliği gerçekleştirilmiştir.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381C0EA2-49DB-4B6E-8D60-C2D0400E4BBB}"/>
              </a:ext>
            </a:extLst>
          </p:cNvPr>
          <p:cNvSpPr/>
          <p:nvPr/>
        </p:nvSpPr>
        <p:spPr>
          <a:xfrm>
            <a:off x="7168243" y="3943350"/>
            <a:ext cx="4204608" cy="2209028"/>
          </a:xfrm>
          <a:prstGeom prst="roundRect">
            <a:avLst/>
          </a:prstGeom>
          <a:solidFill>
            <a:srgbClr val="00206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72A50957-10F1-4EEC-A7CD-D47E93DF3B39}"/>
              </a:ext>
            </a:extLst>
          </p:cNvPr>
          <p:cNvSpPr/>
          <p:nvPr/>
        </p:nvSpPr>
        <p:spPr>
          <a:xfrm>
            <a:off x="7514770" y="6152378"/>
            <a:ext cx="3592287" cy="5488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Güvenlik kabini temizliği gerçekleştirilmiştir.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2AE6EC2-0457-D078-E4DC-C69672E895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94" y="506863"/>
            <a:ext cx="4403531" cy="25220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160CF0CE-FFEE-60E2-D4F2-2A2717DE26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94" y="3714749"/>
            <a:ext cx="4403530" cy="24376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7559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4754D34-3F65-484C-8620-FFFF272B9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2989" y="372267"/>
            <a:ext cx="4366022" cy="881064"/>
          </a:xfrm>
        </p:spPr>
        <p:txBody>
          <a:bodyPr>
            <a:noAutofit/>
          </a:bodyPr>
          <a:lstStyle/>
          <a:p>
            <a:r>
              <a:rPr lang="tr-TR" sz="4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tr-TR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İÇİNDEKİLER</a:t>
            </a:r>
            <a:endParaRPr lang="tr-TR" sz="4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D08BE75-45CD-40B6-82D8-F32FEBF5D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 TANITIMI</a:t>
            </a:r>
            <a:r>
              <a:rPr lang="tr-T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SİTE YÖNETİM ORGANİZASYON ŞEMASI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İDARİ FAALİYETLER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TEKNİK &amp; İNŞAİ FAALİYETLER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GÜVENLİK FAALİYETLERİ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</a:t>
            </a:r>
            <a:r>
              <a:rPr lang="tr-T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TEMİZLİK FAALİYETLERİ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</a:t>
            </a:r>
            <a:r>
              <a:rPr lang="tr-T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BAHÇE VE PEYZAJ FAALİYETLERİ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D2A1E864-CC71-4417-939B-79BB091B6336}"/>
              </a:ext>
            </a:extLst>
          </p:cNvPr>
          <p:cNvSpPr/>
          <p:nvPr/>
        </p:nvSpPr>
        <p:spPr>
          <a:xfrm>
            <a:off x="3912989" y="372267"/>
            <a:ext cx="4366022" cy="881064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56233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3AE3A821-6BE5-4AD2-90D7-EBB1B910DABB}"/>
              </a:ext>
            </a:extLst>
          </p:cNvPr>
          <p:cNvSpPr/>
          <p:nvPr/>
        </p:nvSpPr>
        <p:spPr>
          <a:xfrm>
            <a:off x="3912989" y="372267"/>
            <a:ext cx="4366022" cy="881064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B9BEE38-408F-4AAD-9258-C1030D5A460A}"/>
              </a:ext>
            </a:extLst>
          </p:cNvPr>
          <p:cNvSpPr txBox="1"/>
          <p:nvPr/>
        </p:nvSpPr>
        <p:spPr>
          <a:xfrm>
            <a:off x="4101674" y="458856"/>
            <a:ext cx="45833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</a:t>
            </a:r>
            <a:r>
              <a:rPr lang="tr-TR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TANITIMI</a:t>
            </a:r>
            <a:endParaRPr lang="tr-TR" sz="4000" dirty="0"/>
          </a:p>
        </p:txBody>
      </p:sp>
      <p:sp>
        <p:nvSpPr>
          <p:cNvPr id="13" name="İçerik Yer Tutucusu 12">
            <a:extLst>
              <a:ext uri="{FF2B5EF4-FFF2-40B4-BE49-F238E27FC236}">
                <a16:creationId xmlns:a16="http://schemas.microsoft.com/office/drawing/2014/main" id="{E2834B0B-AB4E-411E-81F7-29FD1A6B4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57200" algn="just">
              <a:buNone/>
            </a:pP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Vetro City </a:t>
            </a:r>
            <a:r>
              <a:rPr 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Residence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İstanbul ili, </a:t>
            </a:r>
            <a:r>
              <a:rPr 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Esenyurt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ilçesi, Barbaros Hayrettin Paşa Mahallesi’nde bulunan 256 bağımsız bölüme sahip site projesidir. 256 bağımsız bölümünün 245’i konut, 11’i ise dükkândan oluşmaktadır.</a:t>
            </a:r>
            <a:endParaRPr lang="tr-TR" dirty="0"/>
          </a:p>
        </p:txBody>
      </p:sp>
      <p:graphicFrame>
        <p:nvGraphicFramePr>
          <p:cNvPr id="19" name="Tablo 18">
            <a:extLst>
              <a:ext uri="{FF2B5EF4-FFF2-40B4-BE49-F238E27FC236}">
                <a16:creationId xmlns:a16="http://schemas.microsoft.com/office/drawing/2014/main" id="{4EC4B1E9-791B-4F82-A547-F6F4B3D990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825348"/>
              </p:ext>
            </p:extLst>
          </p:nvPr>
        </p:nvGraphicFramePr>
        <p:xfrm>
          <a:off x="7277100" y="3469644"/>
          <a:ext cx="4076700" cy="292950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3038797">
                  <a:extLst>
                    <a:ext uri="{9D8B030D-6E8A-4147-A177-3AD203B41FA5}">
                      <a16:colId xmlns:a16="http://schemas.microsoft.com/office/drawing/2014/main" val="2023619234"/>
                    </a:ext>
                  </a:extLst>
                </a:gridCol>
                <a:gridCol w="1037903">
                  <a:extLst>
                    <a:ext uri="{9D8B030D-6E8A-4147-A177-3AD203B41FA5}">
                      <a16:colId xmlns:a16="http://schemas.microsoft.com/office/drawing/2014/main" val="140948029"/>
                    </a:ext>
                  </a:extLst>
                </a:gridCol>
              </a:tblGrid>
              <a:tr h="9765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KİRACI (KONUT)</a:t>
                      </a:r>
                      <a:endParaRPr lang="tr-TR" sz="14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660480"/>
                  </a:ext>
                </a:extLst>
              </a:tr>
              <a:tr h="9765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MÜLK SAHİBİ (KONUT)</a:t>
                      </a:r>
                      <a:endParaRPr lang="tr-TR" sz="14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125383"/>
                  </a:ext>
                </a:extLst>
              </a:tr>
              <a:tr h="9765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KİRACI (DÜKKAN)</a:t>
                      </a:r>
                      <a:endParaRPr lang="tr-TR" sz="14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778536"/>
                  </a:ext>
                </a:extLst>
              </a:tr>
            </a:tbl>
          </a:graphicData>
        </a:graphic>
      </p:graphicFrame>
      <p:graphicFrame>
        <p:nvGraphicFramePr>
          <p:cNvPr id="20" name="Tablo 19">
            <a:extLst>
              <a:ext uri="{FF2B5EF4-FFF2-40B4-BE49-F238E27FC236}">
                <a16:creationId xmlns:a16="http://schemas.microsoft.com/office/drawing/2014/main" id="{4E794A9A-4F7B-4D01-9EB9-69F29CA761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968784"/>
              </p:ext>
            </p:extLst>
          </p:nvPr>
        </p:nvGraphicFramePr>
        <p:xfrm>
          <a:off x="838200" y="3443766"/>
          <a:ext cx="6076952" cy="29553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1502">
                  <a:extLst>
                    <a:ext uri="{9D8B030D-6E8A-4147-A177-3AD203B41FA5}">
                      <a16:colId xmlns:a16="http://schemas.microsoft.com/office/drawing/2014/main" val="2402522738"/>
                    </a:ext>
                  </a:extLst>
                </a:gridCol>
                <a:gridCol w="975090">
                  <a:extLst>
                    <a:ext uri="{9D8B030D-6E8A-4147-A177-3AD203B41FA5}">
                      <a16:colId xmlns:a16="http://schemas.microsoft.com/office/drawing/2014/main" val="3617985218"/>
                    </a:ext>
                  </a:extLst>
                </a:gridCol>
                <a:gridCol w="975090">
                  <a:extLst>
                    <a:ext uri="{9D8B030D-6E8A-4147-A177-3AD203B41FA5}">
                      <a16:colId xmlns:a16="http://schemas.microsoft.com/office/drawing/2014/main" val="2464563791"/>
                    </a:ext>
                  </a:extLst>
                </a:gridCol>
                <a:gridCol w="975090">
                  <a:extLst>
                    <a:ext uri="{9D8B030D-6E8A-4147-A177-3AD203B41FA5}">
                      <a16:colId xmlns:a16="http://schemas.microsoft.com/office/drawing/2014/main" val="2153005802"/>
                    </a:ext>
                  </a:extLst>
                </a:gridCol>
                <a:gridCol w="975090">
                  <a:extLst>
                    <a:ext uri="{9D8B030D-6E8A-4147-A177-3AD203B41FA5}">
                      <a16:colId xmlns:a16="http://schemas.microsoft.com/office/drawing/2014/main" val="3459169555"/>
                    </a:ext>
                  </a:extLst>
                </a:gridCol>
                <a:gridCol w="975090">
                  <a:extLst>
                    <a:ext uri="{9D8B030D-6E8A-4147-A177-3AD203B41FA5}">
                      <a16:colId xmlns:a16="http://schemas.microsoft.com/office/drawing/2014/main" val="746920497"/>
                    </a:ext>
                  </a:extLst>
                </a:gridCol>
              </a:tblGrid>
              <a:tr h="6267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ADET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DOLU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BOŞ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DOLU %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BOŞ %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728971"/>
                  </a:ext>
                </a:extLst>
              </a:tr>
              <a:tr h="7762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DAİRE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245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976172"/>
                  </a:ext>
                </a:extLst>
              </a:tr>
              <a:tr h="7762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DÜKKAN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507090"/>
                  </a:ext>
                </a:extLst>
              </a:tr>
              <a:tr h="7762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TOPLAM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256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675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9261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k: Aşağı 10">
            <a:extLst>
              <a:ext uri="{FF2B5EF4-FFF2-40B4-BE49-F238E27FC236}">
                <a16:creationId xmlns:a16="http://schemas.microsoft.com/office/drawing/2014/main" id="{2626E1C4-3C5B-4080-85BB-CC0227E016D1}"/>
              </a:ext>
            </a:extLst>
          </p:cNvPr>
          <p:cNvSpPr/>
          <p:nvPr/>
        </p:nvSpPr>
        <p:spPr>
          <a:xfrm>
            <a:off x="5918398" y="4376537"/>
            <a:ext cx="274439" cy="361316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Ok: Aşağı 11">
            <a:extLst>
              <a:ext uri="{FF2B5EF4-FFF2-40B4-BE49-F238E27FC236}">
                <a16:creationId xmlns:a16="http://schemas.microsoft.com/office/drawing/2014/main" id="{0F5F4F13-6AF2-4E68-BC7D-96FD420E2965}"/>
              </a:ext>
            </a:extLst>
          </p:cNvPr>
          <p:cNvSpPr/>
          <p:nvPr/>
        </p:nvSpPr>
        <p:spPr>
          <a:xfrm>
            <a:off x="5922268" y="3418056"/>
            <a:ext cx="274439" cy="361316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Ok: Aşağı 9">
            <a:extLst>
              <a:ext uri="{FF2B5EF4-FFF2-40B4-BE49-F238E27FC236}">
                <a16:creationId xmlns:a16="http://schemas.microsoft.com/office/drawing/2014/main" id="{91E1645C-0DB1-495E-A74E-FF3485940937}"/>
              </a:ext>
            </a:extLst>
          </p:cNvPr>
          <p:cNvSpPr/>
          <p:nvPr/>
        </p:nvSpPr>
        <p:spPr>
          <a:xfrm>
            <a:off x="5918399" y="2490339"/>
            <a:ext cx="274439" cy="361316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F5AB5C5A-A3D9-4A02-9C6D-6525D6045841}"/>
              </a:ext>
            </a:extLst>
          </p:cNvPr>
          <p:cNvSpPr/>
          <p:nvPr/>
        </p:nvSpPr>
        <p:spPr>
          <a:xfrm>
            <a:off x="3337619" y="446850"/>
            <a:ext cx="5821561" cy="1135948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4CD3D847-A8F7-47CD-BC41-180B635CEAC5}"/>
              </a:ext>
            </a:extLst>
          </p:cNvPr>
          <p:cNvSpPr txBox="1"/>
          <p:nvPr/>
        </p:nvSpPr>
        <p:spPr>
          <a:xfrm>
            <a:off x="3048000" y="437226"/>
            <a:ext cx="6400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SİTE YÖNETİMİ ORGANİZASYON ŞEMASI 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DDE01B93-C437-4D32-9FFF-526D548580D4}"/>
              </a:ext>
            </a:extLst>
          </p:cNvPr>
          <p:cNvSpPr/>
          <p:nvPr/>
        </p:nvSpPr>
        <p:spPr>
          <a:xfrm>
            <a:off x="4038600" y="2008315"/>
            <a:ext cx="4038600" cy="57524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4FAFB6B9-0478-4684-AB38-E9690ECE347A}"/>
              </a:ext>
            </a:extLst>
          </p:cNvPr>
          <p:cNvSpPr/>
          <p:nvPr/>
        </p:nvSpPr>
        <p:spPr>
          <a:xfrm>
            <a:off x="4058759" y="2944488"/>
            <a:ext cx="4038600" cy="57524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6774B03C-D66B-4D21-B68A-D450686BE2AF}"/>
              </a:ext>
            </a:extLst>
          </p:cNvPr>
          <p:cNvSpPr/>
          <p:nvPr/>
        </p:nvSpPr>
        <p:spPr>
          <a:xfrm>
            <a:off x="4036318" y="3880661"/>
            <a:ext cx="4038600" cy="57524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59CBE50B-3521-44A8-B832-B0F0BE0A7B48}"/>
              </a:ext>
            </a:extLst>
          </p:cNvPr>
          <p:cNvSpPr txBox="1"/>
          <p:nvPr/>
        </p:nvSpPr>
        <p:spPr>
          <a:xfrm>
            <a:off x="4058758" y="2129411"/>
            <a:ext cx="4016159" cy="405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YÖNETİM KURULU</a:t>
            </a:r>
            <a:endParaRPr lang="tr-T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567B25C7-0F50-4D82-ADA6-E792766A8884}"/>
              </a:ext>
            </a:extLst>
          </p:cNvPr>
          <p:cNvSpPr txBox="1"/>
          <p:nvPr/>
        </p:nvSpPr>
        <p:spPr>
          <a:xfrm>
            <a:off x="4069972" y="3013000"/>
            <a:ext cx="4016159" cy="405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ORKUN GRUP</a:t>
            </a:r>
            <a:endParaRPr lang="tr-T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A55ECDB8-78D1-4724-9440-1CA646AA4143}"/>
              </a:ext>
            </a:extLst>
          </p:cNvPr>
          <p:cNvSpPr txBox="1"/>
          <p:nvPr/>
        </p:nvSpPr>
        <p:spPr>
          <a:xfrm>
            <a:off x="4047537" y="3934244"/>
            <a:ext cx="4016159" cy="468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YÖNETİCİSİ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Dikdörtgen: Köşeleri Yuvarlatılmış 24">
            <a:extLst>
              <a:ext uri="{FF2B5EF4-FFF2-40B4-BE49-F238E27FC236}">
                <a16:creationId xmlns:a16="http://schemas.microsoft.com/office/drawing/2014/main" id="{7A1DACBF-2E32-4757-BE6E-34BAE1B59035}"/>
              </a:ext>
            </a:extLst>
          </p:cNvPr>
          <p:cNvSpPr/>
          <p:nvPr/>
        </p:nvSpPr>
        <p:spPr>
          <a:xfrm>
            <a:off x="1463639" y="5124162"/>
            <a:ext cx="2286851" cy="95963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1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ÖZEL GÜVENLİK PERSONELİ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1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tr-TR" sz="17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tr-TR" sz="1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tr-TR" sz="17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Dikdörtgen: Köşeleri Yuvarlatılmış 25">
            <a:extLst>
              <a:ext uri="{FF2B5EF4-FFF2-40B4-BE49-F238E27FC236}">
                <a16:creationId xmlns:a16="http://schemas.microsoft.com/office/drawing/2014/main" id="{77BEADC3-2102-4A12-968D-853773DD42A0}"/>
              </a:ext>
            </a:extLst>
          </p:cNvPr>
          <p:cNvSpPr/>
          <p:nvPr/>
        </p:nvSpPr>
        <p:spPr>
          <a:xfrm>
            <a:off x="3856019" y="5138191"/>
            <a:ext cx="2286851" cy="95963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1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TEMİZLİK PERSONELİ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17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(2)</a:t>
            </a:r>
            <a:endParaRPr lang="tr-TR" sz="17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Dikdörtgen: Köşeleri Yuvarlatılmış 26">
            <a:extLst>
              <a:ext uri="{FF2B5EF4-FFF2-40B4-BE49-F238E27FC236}">
                <a16:creationId xmlns:a16="http://schemas.microsoft.com/office/drawing/2014/main" id="{51353450-F0CF-4B1E-B31B-E3BE66B79434}"/>
              </a:ext>
            </a:extLst>
          </p:cNvPr>
          <p:cNvSpPr/>
          <p:nvPr/>
        </p:nvSpPr>
        <p:spPr>
          <a:xfrm>
            <a:off x="6248399" y="5124163"/>
            <a:ext cx="2286851" cy="95963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1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TEKNİK  PERSONELİ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17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(2)</a:t>
            </a:r>
            <a:endParaRPr lang="tr-TR" sz="17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Dikdörtgen: Köşeleri Yuvarlatılmış 27">
            <a:extLst>
              <a:ext uri="{FF2B5EF4-FFF2-40B4-BE49-F238E27FC236}">
                <a16:creationId xmlns:a16="http://schemas.microsoft.com/office/drawing/2014/main" id="{EE14FFE6-9EAA-41E4-BF07-6F6287719A55}"/>
              </a:ext>
            </a:extLst>
          </p:cNvPr>
          <p:cNvSpPr/>
          <p:nvPr/>
        </p:nvSpPr>
        <p:spPr>
          <a:xfrm>
            <a:off x="8640779" y="5124162"/>
            <a:ext cx="2286851" cy="95963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200000"/>
              </a:lnSpc>
              <a:spcAft>
                <a:spcPts val="800"/>
              </a:spcAft>
            </a:pPr>
            <a:r>
              <a:rPr lang="tr-TR" sz="17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LOBİ </a:t>
            </a:r>
            <a:r>
              <a:rPr lang="tr-TR" sz="1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PERSONELİ</a:t>
            </a:r>
            <a:endParaRPr lang="tr-TR" sz="17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17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(2)</a:t>
            </a:r>
            <a:endParaRPr lang="tr-TR" sz="17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tr-TR" sz="17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411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18FE1AAA-4D40-455E-9750-4869489E5495}"/>
              </a:ext>
            </a:extLst>
          </p:cNvPr>
          <p:cNvSpPr/>
          <p:nvPr/>
        </p:nvSpPr>
        <p:spPr>
          <a:xfrm>
            <a:off x="3654666" y="335249"/>
            <a:ext cx="4882668" cy="881064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D2745396-3867-4711-BBF4-0AE9291E020F}"/>
              </a:ext>
            </a:extLst>
          </p:cNvPr>
          <p:cNvSpPr txBox="1"/>
          <p:nvPr/>
        </p:nvSpPr>
        <p:spPr>
          <a:xfrm>
            <a:off x="3654666" y="452615"/>
            <a:ext cx="50509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İDARİ FAALİYETLER</a:t>
            </a:r>
            <a:endParaRPr lang="tr-TR" sz="3600" dirty="0"/>
          </a:p>
        </p:txBody>
      </p:sp>
      <p:graphicFrame>
        <p:nvGraphicFramePr>
          <p:cNvPr id="17" name="İçerik Yer Tutucusu 16">
            <a:extLst>
              <a:ext uri="{FF2B5EF4-FFF2-40B4-BE49-F238E27FC236}">
                <a16:creationId xmlns:a16="http://schemas.microsoft.com/office/drawing/2014/main" id="{448D1A03-BC5F-4B34-B577-165B03345D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5055219"/>
              </p:ext>
            </p:extLst>
          </p:nvPr>
        </p:nvGraphicFramePr>
        <p:xfrm>
          <a:off x="606664" y="1538516"/>
          <a:ext cx="5315164" cy="47561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278">
                  <a:extLst>
                    <a:ext uri="{9D8B030D-6E8A-4147-A177-3AD203B41FA5}">
                      <a16:colId xmlns:a16="http://schemas.microsoft.com/office/drawing/2014/main" val="2736931412"/>
                    </a:ext>
                  </a:extLst>
                </a:gridCol>
                <a:gridCol w="1774787">
                  <a:extLst>
                    <a:ext uri="{9D8B030D-6E8A-4147-A177-3AD203B41FA5}">
                      <a16:colId xmlns:a16="http://schemas.microsoft.com/office/drawing/2014/main" val="2084574043"/>
                    </a:ext>
                  </a:extLst>
                </a:gridCol>
                <a:gridCol w="989326">
                  <a:extLst>
                    <a:ext uri="{9D8B030D-6E8A-4147-A177-3AD203B41FA5}">
                      <a16:colId xmlns:a16="http://schemas.microsoft.com/office/drawing/2014/main" val="571216178"/>
                    </a:ext>
                  </a:extLst>
                </a:gridCol>
                <a:gridCol w="995087">
                  <a:extLst>
                    <a:ext uri="{9D8B030D-6E8A-4147-A177-3AD203B41FA5}">
                      <a16:colId xmlns:a16="http://schemas.microsoft.com/office/drawing/2014/main" val="1878947019"/>
                    </a:ext>
                  </a:extLst>
                </a:gridCol>
                <a:gridCol w="1204686">
                  <a:extLst>
                    <a:ext uri="{9D8B030D-6E8A-4147-A177-3AD203B41FA5}">
                      <a16:colId xmlns:a16="http://schemas.microsoft.com/office/drawing/2014/main" val="3469607423"/>
                    </a:ext>
                  </a:extLst>
                </a:gridCol>
              </a:tblGrid>
              <a:tr h="299655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tr-TR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SMS/MAİL GÖNDERİM DURUMU</a:t>
                      </a:r>
                      <a:r>
                        <a:rPr lang="tr-TR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101218"/>
                  </a:ext>
                </a:extLst>
              </a:tr>
              <a:tr h="46584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b="1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KONUSU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TARİH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ULAŞAN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ULAŞMAYAN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165905"/>
                  </a:ext>
                </a:extLst>
              </a:tr>
              <a:tr h="6063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400" u="none" strike="noStrike" dirty="0">
                          <a:effectLst/>
                          <a:latin typeface="+mn-lt"/>
                        </a:rPr>
                        <a:t>2025 Ocak Aidat </a:t>
                      </a:r>
                      <a:r>
                        <a:rPr lang="tr-TR" sz="1400" u="none" strike="noStrike" baseline="0" dirty="0">
                          <a:effectLst/>
                          <a:latin typeface="+mn-lt"/>
                        </a:rPr>
                        <a:t>Tahakkuku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  <a:latin typeface="+mn-lt"/>
                        </a:rPr>
                        <a:t> </a:t>
                      </a:r>
                      <a:r>
                        <a:rPr lang="tr-TR" sz="1400" u="none" strike="noStrike">
                          <a:effectLst/>
                          <a:latin typeface="+mn-lt"/>
                        </a:rPr>
                        <a:t>01.01.2025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400" u="none" strike="noStrike" dirty="0">
                          <a:effectLst/>
                          <a:latin typeface="+mn-lt"/>
                        </a:rPr>
                        <a:t>256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400" u="none" strike="noStrike" dirty="0">
                          <a:effectLst/>
                          <a:latin typeface="+mn-lt"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089314"/>
                  </a:ext>
                </a:extLst>
              </a:tr>
              <a:tr h="48303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+mn-lt"/>
                        </a:rPr>
                        <a:t>Bakiye Bildirimi</a:t>
                      </a:r>
                    </a:p>
                    <a:p>
                      <a:pPr algn="ctr" fontAlgn="b"/>
                      <a:endParaRPr lang="tr-TR" sz="140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01.01.2025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400" u="none" strike="noStrike" dirty="0">
                          <a:effectLst/>
                          <a:latin typeface="+mn-lt"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347129"/>
                  </a:ext>
                </a:extLst>
              </a:tr>
              <a:tr h="56645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3 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Fatura Paylaşımları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21.01.2025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26509"/>
                  </a:ext>
                </a:extLst>
              </a:tr>
              <a:tr h="478795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4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Bakiye Bildirimi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21.01.2025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436681"/>
                  </a:ext>
                </a:extLst>
              </a:tr>
              <a:tr h="484378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Kullanım Suyu Depo Temizliği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31.01.2025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077441"/>
                  </a:ext>
                </a:extLst>
              </a:tr>
              <a:tr h="48303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531006"/>
                  </a:ext>
                </a:extLst>
              </a:tr>
              <a:tr h="431368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4921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896341"/>
                  </a:ext>
                </a:extLst>
              </a:tr>
            </a:tbl>
          </a:graphicData>
        </a:graphic>
      </p:graphicFrame>
      <p:graphicFrame>
        <p:nvGraphicFramePr>
          <p:cNvPr id="18" name="İçerik Yer Tutucusu 16">
            <a:extLst>
              <a:ext uri="{FF2B5EF4-FFF2-40B4-BE49-F238E27FC236}">
                <a16:creationId xmlns:a16="http://schemas.microsoft.com/office/drawing/2014/main" id="{5930ADA7-5861-477F-9384-CAF6D52A05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5218310"/>
              </p:ext>
            </p:extLst>
          </p:nvPr>
        </p:nvGraphicFramePr>
        <p:xfrm>
          <a:off x="6270174" y="1538516"/>
          <a:ext cx="5315161" cy="47561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4229">
                  <a:extLst>
                    <a:ext uri="{9D8B030D-6E8A-4147-A177-3AD203B41FA5}">
                      <a16:colId xmlns:a16="http://schemas.microsoft.com/office/drawing/2014/main" val="2736931412"/>
                    </a:ext>
                  </a:extLst>
                </a:gridCol>
                <a:gridCol w="2294935">
                  <a:extLst>
                    <a:ext uri="{9D8B030D-6E8A-4147-A177-3AD203B41FA5}">
                      <a16:colId xmlns:a16="http://schemas.microsoft.com/office/drawing/2014/main" val="2084574043"/>
                    </a:ext>
                  </a:extLst>
                </a:gridCol>
                <a:gridCol w="1279274">
                  <a:extLst>
                    <a:ext uri="{9D8B030D-6E8A-4147-A177-3AD203B41FA5}">
                      <a16:colId xmlns:a16="http://schemas.microsoft.com/office/drawing/2014/main" val="571216178"/>
                    </a:ext>
                  </a:extLst>
                </a:gridCol>
                <a:gridCol w="1286723">
                  <a:extLst>
                    <a:ext uri="{9D8B030D-6E8A-4147-A177-3AD203B41FA5}">
                      <a16:colId xmlns:a16="http://schemas.microsoft.com/office/drawing/2014/main" val="1878947019"/>
                    </a:ext>
                  </a:extLst>
                </a:gridCol>
              </a:tblGrid>
              <a:tr h="32646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tr-TR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İLAN PANOSUNA İLAN ASILMASI DURUMU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101218"/>
                  </a:ext>
                </a:extLst>
              </a:tr>
              <a:tr h="460318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KONUSU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ASILMA</a:t>
                      </a:r>
                    </a:p>
                    <a:p>
                      <a:pPr algn="ctr" fontAlgn="b"/>
                      <a:r>
                        <a:rPr lang="tr-TR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TARİHİ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KALDIRILMA TARİHİ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165905"/>
                  </a:ext>
                </a:extLst>
              </a:tr>
              <a:tr h="58573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2025 Ocak Aidat Tahakkuku</a:t>
                      </a:r>
                    </a:p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01.01.2025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20.01.2025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089314"/>
                  </a:ext>
                </a:extLst>
              </a:tr>
              <a:tr h="461698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+mn-lt"/>
                        </a:rPr>
                        <a:t>Fatura Paylaşımları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21.01.2025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30.01.2025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347129"/>
                  </a:ext>
                </a:extLst>
              </a:tr>
              <a:tr h="54368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3 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Kullanım Suyu Depo Temizliği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30.01.2025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01.02.2025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26509"/>
                  </a:ext>
                </a:extLst>
              </a:tr>
              <a:tr h="48935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4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436681"/>
                  </a:ext>
                </a:extLst>
              </a:tr>
              <a:tr h="510949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077441"/>
                  </a:ext>
                </a:extLst>
              </a:tr>
              <a:tr h="47942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531006"/>
                  </a:ext>
                </a:extLst>
              </a:tr>
              <a:tr h="429025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492104"/>
                  </a:ext>
                </a:extLst>
              </a:tr>
              <a:tr h="469498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8963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8856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16">
            <a:extLst>
              <a:ext uri="{FF2B5EF4-FFF2-40B4-BE49-F238E27FC236}">
                <a16:creationId xmlns:a16="http://schemas.microsoft.com/office/drawing/2014/main" id="{C2641721-F670-44EF-BCB3-34C6B6BDA7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5892926"/>
              </p:ext>
            </p:extLst>
          </p:nvPr>
        </p:nvGraphicFramePr>
        <p:xfrm>
          <a:off x="606665" y="638630"/>
          <a:ext cx="5257106" cy="58577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9268">
                  <a:extLst>
                    <a:ext uri="{9D8B030D-6E8A-4147-A177-3AD203B41FA5}">
                      <a16:colId xmlns:a16="http://schemas.microsoft.com/office/drawing/2014/main" val="2736931412"/>
                    </a:ext>
                  </a:extLst>
                </a:gridCol>
                <a:gridCol w="2674238">
                  <a:extLst>
                    <a:ext uri="{9D8B030D-6E8A-4147-A177-3AD203B41FA5}">
                      <a16:colId xmlns:a16="http://schemas.microsoft.com/office/drawing/2014/main" val="2084574043"/>
                    </a:ext>
                  </a:extLst>
                </a:gridCol>
                <a:gridCol w="1045029">
                  <a:extLst>
                    <a:ext uri="{9D8B030D-6E8A-4147-A177-3AD203B41FA5}">
                      <a16:colId xmlns:a16="http://schemas.microsoft.com/office/drawing/2014/main" val="571216178"/>
                    </a:ext>
                  </a:extLst>
                </a:gridCol>
                <a:gridCol w="1088571">
                  <a:extLst>
                    <a:ext uri="{9D8B030D-6E8A-4147-A177-3AD203B41FA5}">
                      <a16:colId xmlns:a16="http://schemas.microsoft.com/office/drawing/2014/main" val="1878947019"/>
                    </a:ext>
                  </a:extLst>
                </a:gridCol>
              </a:tblGrid>
              <a:tr h="49777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tr-TR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YÖNETİM FAALİYETLERİ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101218"/>
                  </a:ext>
                </a:extLst>
              </a:tr>
              <a:tr h="3623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KONUSU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YAPILDI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YAPILMADI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165905"/>
                  </a:ext>
                </a:extLst>
              </a:tr>
              <a:tr h="80238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AYLIK FAALİYET RAPORUNUN WEB SİTESİNE YÜKLENMESİ</a:t>
                      </a:r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tr-TR" sz="3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✓</a:t>
                      </a:r>
                      <a:endParaRPr lang="tr-TR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089314"/>
                  </a:ext>
                </a:extLst>
              </a:tr>
              <a:tr h="907539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TALEPLERİN DEĞERLENDİRİLİP İLGİLİ BİRİMLERE BİLDİRİLMESİ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✓</a:t>
                      </a:r>
                      <a:r>
                        <a:rPr lang="tr-TR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347129"/>
                  </a:ext>
                </a:extLst>
              </a:tr>
              <a:tr h="88051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3 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TALEPLERLE İLGİLİ ÇÖZÜM SÜRECİNİN TAKİBİ VE ÇÖZÜME ULAŞTIRILMASI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✓</a:t>
                      </a:r>
                      <a:r>
                        <a:rPr lang="tr-TR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26509"/>
                  </a:ext>
                </a:extLst>
              </a:tr>
              <a:tr h="802386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4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DİLEKÇELERİN VE İLGİLİ FORMLARIN ARŞİVLENMESİ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✓</a:t>
                      </a:r>
                      <a:r>
                        <a:rPr lang="tr-TR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436681"/>
                  </a:ext>
                </a:extLst>
              </a:tr>
              <a:tr h="802386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ÖNERİ VE ŞİKAYETLERİN DEĞERLENDİRİLMESİ</a:t>
                      </a:r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✓</a:t>
                      </a:r>
                      <a:endParaRPr lang="tr-TR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077441"/>
                  </a:ext>
                </a:extLst>
              </a:tr>
              <a:tr h="802386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SAHA</a:t>
                      </a:r>
                      <a:r>
                        <a:rPr lang="tr-TR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KONTROLLERİNİN   GERÇEKLEŞTİRİLMESİ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✓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531006"/>
                  </a:ext>
                </a:extLst>
              </a:tr>
            </a:tbl>
          </a:graphicData>
        </a:graphic>
      </p:graphicFrame>
      <p:sp>
        <p:nvSpPr>
          <p:cNvPr id="7" name="Metin kutusu 6">
            <a:extLst>
              <a:ext uri="{FF2B5EF4-FFF2-40B4-BE49-F238E27FC236}">
                <a16:creationId xmlns:a16="http://schemas.microsoft.com/office/drawing/2014/main" id="{C54BD5B0-C9D7-4E3B-AF1E-BA35235115EB}"/>
              </a:ext>
            </a:extLst>
          </p:cNvPr>
          <p:cNvSpPr txBox="1"/>
          <p:nvPr/>
        </p:nvSpPr>
        <p:spPr>
          <a:xfrm>
            <a:off x="6113417" y="638630"/>
            <a:ext cx="5471918" cy="6993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Binamıza yeni taşınacak daire sakinlerimizden, taşınma öncesinde gerekli olan bilgi ve belgeler dahilinde kayıt formları tanzim edilmektedir. Kiracı/Malik dosyaları oluşturulduktan sonra taşınma işlemleri gerçekleşmektedir.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Borç bakiyesi bulunan sakinlerimiz ile tahsilat planlaması yapılmaktadır.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Aidat tahsilat planlaması doğrultusunda gereği üzerine yeni yasal takip dosyaları açılmaktadır.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Yönetim kurulu toplantıları gerçekleştirilmektedir.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Faturalarımızın ödemeleri oluşturulan planlama dahilinde gerçekleştirilmektedir.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533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68BE2718-3C40-4654-AB9E-89BFD462FD14}"/>
              </a:ext>
            </a:extLst>
          </p:cNvPr>
          <p:cNvSpPr/>
          <p:nvPr/>
        </p:nvSpPr>
        <p:spPr>
          <a:xfrm>
            <a:off x="7483021" y="404700"/>
            <a:ext cx="4069444" cy="2348660"/>
          </a:xfrm>
          <a:prstGeom prst="roundRect">
            <a:avLst/>
          </a:prstGeom>
          <a:solidFill>
            <a:srgbClr val="00206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CA1556A-1B97-407C-A459-9CBABE1EE152}"/>
              </a:ext>
            </a:extLst>
          </p:cNvPr>
          <p:cNvSpPr txBox="1"/>
          <p:nvPr/>
        </p:nvSpPr>
        <p:spPr>
          <a:xfrm>
            <a:off x="365760" y="731022"/>
            <a:ext cx="5442889" cy="8855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Açık ve kapalı otopark alanında usulsüz park edilmiş araçlar takip edilmekte ve gereği doğrultusunda görüşmeler gerçekleştirilmektedir.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Muhasebe kayıtları günlük işlenmektedir.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Bağımsız bölümlerin süzme sayaç fatura paylaşımları gerçekleştirilmiştir.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Bağımsız bölümlerde gerçekleştirilen teknik çalışmaların uygunluğu denetlenmektedir.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Olağan Genel Kurul Toplantısı gerçekleştirilmiştir.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E8D96270-5E4A-40C3-B223-BDB0B06432CF}"/>
              </a:ext>
            </a:extLst>
          </p:cNvPr>
          <p:cNvSpPr/>
          <p:nvPr/>
        </p:nvSpPr>
        <p:spPr>
          <a:xfrm>
            <a:off x="7514770" y="3012914"/>
            <a:ext cx="4270830" cy="5058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Dönemsel daire sakini bilgilendirme duyuruları hazırlanmış ve duyuru panolarına asılmıştır.</a:t>
            </a:r>
          </a:p>
          <a:p>
            <a:pPr algn="ctr"/>
            <a:r>
              <a:rPr lang="tr-TR" sz="1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381C0EA2-49DB-4B6E-8D60-C2D0400E4BBB}"/>
              </a:ext>
            </a:extLst>
          </p:cNvPr>
          <p:cNvSpPr/>
          <p:nvPr/>
        </p:nvSpPr>
        <p:spPr>
          <a:xfrm>
            <a:off x="7689395" y="3745255"/>
            <a:ext cx="3921579" cy="2144918"/>
          </a:xfrm>
          <a:prstGeom prst="roundRect">
            <a:avLst/>
          </a:prstGeom>
          <a:solidFill>
            <a:srgbClr val="00206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72A50957-10F1-4EEC-A7CD-D47E93DF3B39}"/>
              </a:ext>
            </a:extLst>
          </p:cNvPr>
          <p:cNvSpPr/>
          <p:nvPr/>
        </p:nvSpPr>
        <p:spPr>
          <a:xfrm>
            <a:off x="7894863" y="6126979"/>
            <a:ext cx="3716565" cy="639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Aylık </a:t>
            </a:r>
            <a:r>
              <a:rPr lang="tr-TR" sz="1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pest</a:t>
            </a:r>
            <a:r>
              <a:rPr lang="tr-TR" sz="1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kontrol faaliyeti gerçekleştirilmiştir.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F1BBD6B-59E9-218B-64C1-51B3417CC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425" y="3474689"/>
            <a:ext cx="4543427" cy="26522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EA5EE342-A870-F5C7-E845-F7CE44AE8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425" y="178209"/>
            <a:ext cx="4543427" cy="27650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51705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1ED9683-A827-4964-967B-006E4F8F2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302" y="2638696"/>
            <a:ext cx="5571698" cy="2299063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Çatı teras bölümü periyodik izolasyon kontrolleri sağlanmış ve oluklara astar uygulanmıştır.</a:t>
            </a: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endParaRPr 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endParaRPr 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endParaRPr 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endParaRPr 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endParaRPr 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endParaRPr 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endParaRPr 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endParaRPr 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95118E26-DD9A-40C3-BB15-4B451D4C6CA4}"/>
              </a:ext>
            </a:extLst>
          </p:cNvPr>
          <p:cNvSpPr/>
          <p:nvPr/>
        </p:nvSpPr>
        <p:spPr>
          <a:xfrm>
            <a:off x="3654666" y="335249"/>
            <a:ext cx="4882668" cy="104069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C66A74F1-7E1E-4257-897A-7528F85582CF}"/>
              </a:ext>
            </a:extLst>
          </p:cNvPr>
          <p:cNvSpPr txBox="1"/>
          <p:nvPr/>
        </p:nvSpPr>
        <p:spPr>
          <a:xfrm>
            <a:off x="3654666" y="291707"/>
            <a:ext cx="48826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TEKNİK&amp;İNŞAİ FAALİYETLER</a:t>
            </a:r>
            <a:endParaRPr lang="tr-TR" sz="3600" dirty="0"/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D732919E-87A6-4CF4-8C66-A0711C708D0E}"/>
              </a:ext>
            </a:extLst>
          </p:cNvPr>
          <p:cNvSpPr/>
          <p:nvPr/>
        </p:nvSpPr>
        <p:spPr>
          <a:xfrm>
            <a:off x="7233557" y="2441121"/>
            <a:ext cx="4232730" cy="2628900"/>
          </a:xfrm>
          <a:prstGeom prst="roundRect">
            <a:avLst/>
          </a:prstGeom>
          <a:solidFill>
            <a:srgbClr val="00206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BA8440B-2212-9609-EE6B-2C75B1CDEC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350" y="2352675"/>
            <a:ext cx="4572000" cy="2857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78517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68BE2718-3C40-4654-AB9E-89BFD462FD14}"/>
              </a:ext>
            </a:extLst>
          </p:cNvPr>
          <p:cNvSpPr/>
          <p:nvPr/>
        </p:nvSpPr>
        <p:spPr>
          <a:xfrm>
            <a:off x="7050311" y="345231"/>
            <a:ext cx="4601029" cy="2566847"/>
          </a:xfrm>
          <a:prstGeom prst="roundRect">
            <a:avLst/>
          </a:prstGeom>
          <a:solidFill>
            <a:srgbClr val="00206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E8D96270-5E4A-40C3-B223-BDB0B06432CF}"/>
              </a:ext>
            </a:extLst>
          </p:cNvPr>
          <p:cNvSpPr/>
          <p:nvPr/>
        </p:nvSpPr>
        <p:spPr>
          <a:xfrm>
            <a:off x="6882493" y="3019586"/>
            <a:ext cx="4768846" cy="4821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r-TR" sz="1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Isıtma sistemi  periyodik kontrolleri gerçekleştirilmiştir.</a:t>
            </a:r>
          </a:p>
          <a:p>
            <a:pPr algn="ctr"/>
            <a:endParaRPr lang="tr-TR" sz="1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381C0EA2-49DB-4B6E-8D60-C2D0400E4BBB}"/>
              </a:ext>
            </a:extLst>
          </p:cNvPr>
          <p:cNvSpPr/>
          <p:nvPr/>
        </p:nvSpPr>
        <p:spPr>
          <a:xfrm>
            <a:off x="7050311" y="3534191"/>
            <a:ext cx="4601029" cy="2505664"/>
          </a:xfrm>
          <a:prstGeom prst="roundRect">
            <a:avLst/>
          </a:prstGeom>
          <a:solidFill>
            <a:srgbClr val="00206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72A50957-10F1-4EEC-A7CD-D47E93DF3B39}"/>
              </a:ext>
            </a:extLst>
          </p:cNvPr>
          <p:cNvSpPr/>
          <p:nvPr/>
        </p:nvSpPr>
        <p:spPr>
          <a:xfrm>
            <a:off x="7514770" y="6140989"/>
            <a:ext cx="3592287" cy="574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0" y="-318406"/>
            <a:ext cx="5599068" cy="1517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Türk Telekom,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Superonlıne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İnternet kutusu yetkili personelleri tarafınca gerçekleşen bağlantı kontrollerinde teknik eşlik sağlanmıştır.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Ortak alanda personel kullanımında olan ısıtıcıların hasar kontrolleri sağlanmıştır.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7290709" y="6182091"/>
            <a:ext cx="42437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/>
              <a:t>Periyodik şaft kontrolleri gerçekleştirilmiştir.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EBDFFD4-A638-F46E-66C7-44D97ACCC5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90" y="237723"/>
            <a:ext cx="4768846" cy="28059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345CFCAA-76F4-8906-C186-FBB90DB9E9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310" y="3429000"/>
            <a:ext cx="4690926" cy="27530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71057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13669</TotalTime>
  <Words>1039</Words>
  <Application>Microsoft Office PowerPoint</Application>
  <PresentationFormat>Geniş ekran</PresentationFormat>
  <Paragraphs>442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Georgia</vt:lpstr>
      <vt:lpstr>Times New Roman</vt:lpstr>
      <vt:lpstr>Wingdings</vt:lpstr>
      <vt:lpstr>Office Teması</vt:lpstr>
      <vt:lpstr>PowerPoint Sunusu</vt:lpstr>
      <vt:lpstr>   İÇİNDEKİLER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aylin özkesiciler</dc:creator>
  <cp:lastModifiedBy>Dilara Yenidoğan</cp:lastModifiedBy>
  <cp:revision>1411</cp:revision>
  <dcterms:created xsi:type="dcterms:W3CDTF">2022-03-25T06:51:46Z</dcterms:created>
  <dcterms:modified xsi:type="dcterms:W3CDTF">2025-02-12T08:49:28Z</dcterms:modified>
</cp:coreProperties>
</file>