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4" r:id="rId9"/>
    <p:sldId id="340" r:id="rId10"/>
    <p:sldId id="268" r:id="rId11"/>
    <p:sldId id="272" r:id="rId12"/>
    <p:sldId id="265" r:id="rId13"/>
    <p:sldId id="271" r:id="rId14"/>
    <p:sldId id="28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8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5E1F3-709C-414C-977E-C6A7A35F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F87DB2-CAAC-46A8-A689-7AFDE04A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7F3A31-3716-413F-98DE-ED09DFD9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862C1E-7D37-45E1-9CD7-FE2D9C75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3325E0-2D03-46D6-98A8-3D1CBA8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8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DACFA-D1A9-4C99-A2DC-7D98082A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94E81B-8E32-4D2D-BD45-470BC000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2DC456-B1DF-40B0-BAAD-9FFAE019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F38B1A-1A53-44A5-AB18-25AC874B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D8017-D175-477D-9080-8A94914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1178A-A757-4830-B80C-14C78ADF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E4B5D9C-35CE-40A3-AF87-9462E686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2DBA0-BE7D-4356-920F-976C8629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EEB03F-9436-482E-AE09-7699BB5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209BCF-6693-43C4-85B7-75BBB73E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5EE33-AB90-4C7B-83B6-4CDEFA4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0ED68-24A5-4EFB-8E79-1176D711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09C08-BF82-40AF-BA5E-7063109D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5052F3-DB8B-46F4-B1BD-7EE80A8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94085A-F90E-4926-AFB9-AE07BB9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074E6-14D6-41ED-A49A-EC70FF1F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BBA45-0068-4C9B-971C-637DC1155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D78A4F-4FBA-4004-9FDA-B167FB9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BE3D72-4627-46EB-A593-68F5FB98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CB7320-1E64-46CB-8F38-443215F6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184FE6-0EF5-40C3-8A20-48C3EDCD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96B045-A741-43AF-A7E5-B923929A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0F2467F-8DDD-472B-B3DD-701D4C8D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EED0D1-31E4-4CB5-9F86-94D6B95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BD3276-40B2-4E92-A1B9-DDB1629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6C9F76-7CDA-4518-B4BD-CCD7C6EF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05790-6502-41E2-BB04-93204856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A9FDE8-6F94-40C0-8003-5B73357A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06A328-E8B0-499F-9DE3-FFA48729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333E84D-E01F-4D12-A8A5-FDF41195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90663E6-F7FA-4F4E-90F2-EC4188D05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28EE53-6C54-4ACF-8148-A7BB1B61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C158EA2-C709-4AC8-A2E2-FEA18170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4640E7B-9CE6-4CE2-B277-64A5C9A1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037BE-860E-42F4-8FE5-B88A5EF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810EA9-1C2C-45DF-A24F-E546F5AB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AF35E5-CAFC-4086-9CD6-EC7062A3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CD364E-2D32-4F16-94D5-25C7A3E1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0854F5-B066-4B0B-8D9E-1D0A5304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48F71F8-E8FD-4306-A7BB-80DF56B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120603-1520-4EEB-AF62-E559F5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67A88-ED47-4B7F-A2D0-29AF621D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C43FB-AFDF-4756-AB66-669F5F5F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F14F80-DBA0-46DF-955F-4E64DE6A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2573E5-93D7-4F8F-AF61-D06949CD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9B2233-60DD-405F-836D-ADCE76C2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658D9A-1F62-4612-A1AE-95EE63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2E8E7-7F3E-49D9-986D-8380F089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09D2F-CCA0-436B-8C4C-185DA3BA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2A266C-5CB0-4C4B-B2B8-D85D0E85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497BDF-8368-4A76-83AC-79D81666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412518-6A9F-4481-BCFC-36820F9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1EBA8-5B24-49D6-9D80-4F1AC0AC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AEA670C-1227-4098-8865-C9BDCECE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736859-2D4C-4457-A7C9-E5E66A63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822AC-2AD8-4F7A-92BB-5BB8E216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D4BF8E-BBB2-4876-83AA-367238DE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E3E228-50BB-47FA-8D93-BCD1E2EA8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6D0A624-AFD0-415D-913C-152C85F5E4A4}"/>
              </a:ext>
            </a:extLst>
          </p:cNvPr>
          <p:cNvSpPr/>
          <p:nvPr/>
        </p:nvSpPr>
        <p:spPr>
          <a:xfrm>
            <a:off x="-438150" y="-129654"/>
            <a:ext cx="12944475" cy="69876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2A5F109-0361-4208-9F27-1E20F7A02A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3673248"/>
            <a:ext cx="13144500" cy="3534938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4A1741-3337-4296-BDE8-7795B78F137E}"/>
              </a:ext>
            </a:extLst>
          </p:cNvPr>
          <p:cNvSpPr/>
          <p:nvPr/>
        </p:nvSpPr>
        <p:spPr>
          <a:xfrm>
            <a:off x="3238500" y="1390650"/>
            <a:ext cx="5734050" cy="17526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E673EC6-C4D2-498F-AB4E-27E090579D6D}"/>
              </a:ext>
            </a:extLst>
          </p:cNvPr>
          <p:cNvSpPr txBox="1"/>
          <p:nvPr/>
        </p:nvSpPr>
        <p:spPr>
          <a:xfrm>
            <a:off x="3505200" y="1509243"/>
            <a:ext cx="5200650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TRENDPARK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FAALİYET RAPORU</a:t>
            </a:r>
            <a:endParaRPr lang="tr-TR" sz="2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OCAK-2025</a:t>
            </a:r>
            <a:endParaRPr lang="tr-TR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31B6F5-95A4-48F2-936C-10C1EF04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5" y="204716"/>
            <a:ext cx="2721070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B012A1A-3DE4-4B58-A8FB-A636BC9FCCB3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ECD1B1-4D6A-4039-BAD5-5A4484A516B8}"/>
              </a:ext>
            </a:extLst>
          </p:cNvPr>
          <p:cNvSpPr txBox="1"/>
          <p:nvPr/>
        </p:nvSpPr>
        <p:spPr>
          <a:xfrm>
            <a:off x="4152552" y="196652"/>
            <a:ext cx="38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FAALİYETLERİ</a:t>
            </a:r>
            <a:endParaRPr lang="tr-TR" sz="3600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2F96672-B0CD-40A6-89D3-8731071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82726"/>
              </p:ext>
            </p:extLst>
          </p:nvPr>
        </p:nvGraphicFramePr>
        <p:xfrm>
          <a:off x="631511" y="1609562"/>
          <a:ext cx="10928978" cy="5000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481">
                  <a:extLst>
                    <a:ext uri="{9D8B030D-6E8A-4147-A177-3AD203B41FA5}">
                      <a16:colId xmlns:a16="http://schemas.microsoft.com/office/drawing/2014/main" val="4131888337"/>
                    </a:ext>
                  </a:extLst>
                </a:gridCol>
                <a:gridCol w="767484">
                  <a:extLst>
                    <a:ext uri="{9D8B030D-6E8A-4147-A177-3AD203B41FA5}">
                      <a16:colId xmlns:a16="http://schemas.microsoft.com/office/drawing/2014/main" val="366440292"/>
                    </a:ext>
                  </a:extLst>
                </a:gridCol>
                <a:gridCol w="869346">
                  <a:extLst>
                    <a:ext uri="{9D8B030D-6E8A-4147-A177-3AD203B41FA5}">
                      <a16:colId xmlns:a16="http://schemas.microsoft.com/office/drawing/2014/main" val="1773063496"/>
                    </a:ext>
                  </a:extLst>
                </a:gridCol>
                <a:gridCol w="1483094">
                  <a:extLst>
                    <a:ext uri="{9D8B030D-6E8A-4147-A177-3AD203B41FA5}">
                      <a16:colId xmlns:a16="http://schemas.microsoft.com/office/drawing/2014/main" val="48261453"/>
                    </a:ext>
                  </a:extLst>
                </a:gridCol>
                <a:gridCol w="876752">
                  <a:extLst>
                    <a:ext uri="{9D8B030D-6E8A-4147-A177-3AD203B41FA5}">
                      <a16:colId xmlns:a16="http://schemas.microsoft.com/office/drawing/2014/main" val="3134942445"/>
                    </a:ext>
                  </a:extLst>
                </a:gridCol>
                <a:gridCol w="987821">
                  <a:extLst>
                    <a:ext uri="{9D8B030D-6E8A-4147-A177-3AD203B41FA5}">
                      <a16:colId xmlns:a16="http://schemas.microsoft.com/office/drawing/2014/main" val="3301057353"/>
                    </a:ext>
                  </a:extLst>
                </a:gridCol>
              </a:tblGrid>
              <a:tr h="852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CİHAZ ADI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KONTROL TARİHİ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 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78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YOK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77757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SES KAYIT SİSTEMİ   </a:t>
                      </a:r>
                    </a:p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(SANTRAL)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5939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BARİYER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48715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OTOMATİK ARAÇ GEÇİŞ SİSTEMİ (HGS)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948225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PLAKA TANIMA SİSTEMİ (PTS)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811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ÇEVRE GÜVENLİK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67806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YÖNETİM OFİSİ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18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TURNİKELİ YAYA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35476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SİTE YAYA GİRİŞ KAPILARI/KARTLI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60332"/>
                  </a:ext>
                </a:extLst>
              </a:tr>
              <a:tr h="4546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DAHİLİ HAT SİSTEMİ (İNTERKOM)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1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9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297012" y="115272"/>
            <a:ext cx="5489335" cy="662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güvenlik zafiyeti oluşmamış, gerekli olan tedbirler arttırılarak devam etmiştir.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personelle gece gündüz güvenlik hizmeti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Kameralar 7/24 faaliyette olup personel tarafından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denetimleri yapılmaktadır.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Taşınan dairelerin taşınma formları doldurulup imza altına alınmaktadır. Gerekli durumlarda tutanak oluşturulmaktadır.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danışma personellerine Orkun Şirketler Grubu tarafından kurum içi eğitim hizmetleri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54683" y="6082710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50311" y="2176167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1" y="2176167"/>
            <a:ext cx="4601029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27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C06846-1759-4F88-BB79-6BC8DF5028AF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991E5DF-C159-4054-948F-482FD27EFF95}"/>
              </a:ext>
            </a:extLst>
          </p:cNvPr>
          <p:cNvSpPr txBox="1"/>
          <p:nvPr/>
        </p:nvSpPr>
        <p:spPr>
          <a:xfrm>
            <a:off x="3049138" y="174615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TEMİZLİK FAALİYETLERİ</a:t>
            </a:r>
            <a:endParaRPr lang="tr-TR" sz="3600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1E5497FA-8046-4283-9415-519AE0F3A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58560"/>
              </p:ext>
            </p:extLst>
          </p:nvPr>
        </p:nvGraphicFramePr>
        <p:xfrm>
          <a:off x="607941" y="1473433"/>
          <a:ext cx="11101837" cy="5209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741">
                  <a:extLst>
                    <a:ext uri="{9D8B030D-6E8A-4147-A177-3AD203B41FA5}">
                      <a16:colId xmlns:a16="http://schemas.microsoft.com/office/drawing/2014/main" val="342544336"/>
                    </a:ext>
                  </a:extLst>
                </a:gridCol>
                <a:gridCol w="1855760">
                  <a:extLst>
                    <a:ext uri="{9D8B030D-6E8A-4147-A177-3AD203B41FA5}">
                      <a16:colId xmlns:a16="http://schemas.microsoft.com/office/drawing/2014/main" val="474082460"/>
                    </a:ext>
                  </a:extLst>
                </a:gridCol>
                <a:gridCol w="3388605">
                  <a:extLst>
                    <a:ext uri="{9D8B030D-6E8A-4147-A177-3AD203B41FA5}">
                      <a16:colId xmlns:a16="http://schemas.microsoft.com/office/drawing/2014/main" val="1651949519"/>
                    </a:ext>
                  </a:extLst>
                </a:gridCol>
                <a:gridCol w="1165415">
                  <a:extLst>
                    <a:ext uri="{9D8B030D-6E8A-4147-A177-3AD203B41FA5}">
                      <a16:colId xmlns:a16="http://schemas.microsoft.com/office/drawing/2014/main" val="313740532"/>
                    </a:ext>
                  </a:extLst>
                </a:gridCol>
                <a:gridCol w="1047277">
                  <a:extLst>
                    <a:ext uri="{9D8B030D-6E8A-4147-A177-3AD203B41FA5}">
                      <a16:colId xmlns:a16="http://schemas.microsoft.com/office/drawing/2014/main" val="3776191265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3976358136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CİNS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İŞLEM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GÜNLÜK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HAFTALIK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6107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SERT ZEMİN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SÜPÜRME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16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EKİLİ ALAN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BİTKİ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SULAMA</a:t>
                      </a:r>
                      <a:r>
                        <a:rPr lang="tr-TR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319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BOŞALTILMASI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077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469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KONTEYNER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PLASTİK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929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AYDINLATMALARI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LAMBALAR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9452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YÜRÜME YOLLARI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1478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OTURMA BANKLARI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AHŞAP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974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TEKNİK HACİMLER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 ZEMİN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665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SOSYAL TESİS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SERAMİK, AHŞAP 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ISLAK PASPASLAMA, 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3786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IZGARALAR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0353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KAMERALAR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73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KAT HOLLERİ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9791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YANGIN MERDİVENLERİ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9753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SERVİS MERDİVENLERİ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3737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ÇÖP TOPLAMA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83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ASANSÖRLER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KABİN TEMİZLİĞİ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ZEMİN TEMİZ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6462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ORTAK ALAN CAM YÜZEYLER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CAM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5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0397" y="585181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580574" y="163454"/>
            <a:ext cx="5489335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gün sabah saatlerinde, site girişi camları ve zeminleri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Lobi kapı camları, aynaları detaylı olarak, haftalık olarak  silinmiştir.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 Sosyal tesisler (havuz, spor salonu, hamamlar) detaylı olarak temizlenmekte  ve camları silinmektedir..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Çöpler her gün düzenli olarak toplanmaktadır.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Yangın acil çıkış kapıları, merdivenleri ve  şaft odaları, yangın dolapları silinmektedir.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Asansör içleri, kapıları ve asansör blok girişleri temizlenmektedir.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14769" y="2749756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10397" y="364671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7" y="585181"/>
            <a:ext cx="4709535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7" y="3652416"/>
            <a:ext cx="4709535" cy="2620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77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40266" y="1136838"/>
            <a:ext cx="5755734" cy="4192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Ticari alan teras katları ve 1. kat balkon önleri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girişindeki çöp konteynırlarının çevre temizliği yapılmaktadır. Gerekli durumlarda yıkanmaktadır.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ve -3  otoparkları ihtiyaç durumunda  yıkanmaktadır.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Haftalık olarak, ortak alan çöp konteynerleri yıkanmaktadır.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tesisat değişimi, alçı pano, boya işlemlerinden sonra, site giriş katı özel cilalı makine ile cilalanmıştır.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6864205" y="40569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6857405" y="369787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05" y="398441"/>
            <a:ext cx="4601029" cy="25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B362894-66F6-28BD-A5BD-0795CC5981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05" y="3673747"/>
            <a:ext cx="4601028" cy="25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737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54D34-3F65-484C-8620-FFFF272B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89" y="372267"/>
            <a:ext cx="4366022" cy="881064"/>
          </a:xfrm>
        </p:spPr>
        <p:txBody>
          <a:bodyPr>
            <a:noAutofit/>
          </a:bodyPr>
          <a:lstStyle/>
          <a:p>
            <a:r>
              <a:rPr lang="tr-TR" sz="4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İÇİNDEKİLER</a:t>
            </a:r>
            <a:endParaRPr lang="tr-TR" sz="4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08BE75-45CD-40B6-82D8-F32FEBF5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 TANITIMI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SİTE YÖNETİM ORGANİZASYON ŞEMASI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İDARİ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&amp; İNŞAİ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BAHÇE VE PEYZAJ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A1E864-CC71-4417-939B-79BB091B6336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23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AE3A821-6BE5-4AD2-90D7-EBB1B910DABB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B9BEE38-408F-4AAD-9258-C1030D5A460A}"/>
              </a:ext>
            </a:extLst>
          </p:cNvPr>
          <p:cNvSpPr txBox="1"/>
          <p:nvPr/>
        </p:nvSpPr>
        <p:spPr>
          <a:xfrm>
            <a:off x="4101674" y="458856"/>
            <a:ext cx="4583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TANITIMI</a:t>
            </a:r>
            <a:endParaRPr lang="tr-TR" sz="4000" dirty="0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E2834B0B-AB4E-411E-81F7-29FD1A6B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Trendpark;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ili,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ilçesi, Barbaros Hayrettin Mahallesi’nde bulunan 151 bağımsız bölüme sahip site projesidir. 151bağımsız bölümünün 130’u konut, 21’i ise dükkândan oluşmaktadır.</a:t>
            </a:r>
            <a:endParaRPr lang="tr-TR" dirty="0"/>
          </a:p>
        </p:txBody>
      </p: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4EC4B1E9-791B-4F82-A547-F6F4B3D9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24360"/>
              </p:ext>
            </p:extLst>
          </p:nvPr>
        </p:nvGraphicFramePr>
        <p:xfrm>
          <a:off x="7277100" y="3469644"/>
          <a:ext cx="4076700" cy="2929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38797">
                  <a:extLst>
                    <a:ext uri="{9D8B030D-6E8A-4147-A177-3AD203B41FA5}">
                      <a16:colId xmlns:a16="http://schemas.microsoft.com/office/drawing/2014/main" val="2023619234"/>
                    </a:ext>
                  </a:extLst>
                </a:gridCol>
                <a:gridCol w="1037903">
                  <a:extLst>
                    <a:ext uri="{9D8B030D-6E8A-4147-A177-3AD203B41FA5}">
                      <a16:colId xmlns:a16="http://schemas.microsoft.com/office/drawing/2014/main" val="140948029"/>
                    </a:ext>
                  </a:extLst>
                </a:gridCol>
              </a:tblGrid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60480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 SAHİBİ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25383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(DÜKKAN)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78536"/>
                  </a:ext>
                </a:extLst>
              </a:tr>
            </a:tbl>
          </a:graphicData>
        </a:graphic>
      </p:graphicFrame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4E794A9A-4F7B-4D01-9EB9-69F29CA7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58626"/>
              </p:ext>
            </p:extLst>
          </p:nvPr>
        </p:nvGraphicFramePr>
        <p:xfrm>
          <a:off x="838200" y="3443766"/>
          <a:ext cx="6076952" cy="295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502">
                  <a:extLst>
                    <a:ext uri="{9D8B030D-6E8A-4147-A177-3AD203B41FA5}">
                      <a16:colId xmlns:a16="http://schemas.microsoft.com/office/drawing/2014/main" val="240252273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61798521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464563791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153005802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459169555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746920497"/>
                    </a:ext>
                  </a:extLst>
                </a:gridCol>
              </a:tblGrid>
              <a:tr h="626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28971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DAİRE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76172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DÜKKAN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7090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7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k: Aşağı 10">
            <a:extLst>
              <a:ext uri="{FF2B5EF4-FFF2-40B4-BE49-F238E27FC236}">
                <a16:creationId xmlns:a16="http://schemas.microsoft.com/office/drawing/2014/main" id="{2626E1C4-3C5B-4080-85BB-CC0227E016D1}"/>
              </a:ext>
            </a:extLst>
          </p:cNvPr>
          <p:cNvSpPr/>
          <p:nvPr/>
        </p:nvSpPr>
        <p:spPr>
          <a:xfrm>
            <a:off x="5918398" y="4376537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F5F4F13-6AF2-4E68-BC7D-96FD420E2965}"/>
              </a:ext>
            </a:extLst>
          </p:cNvPr>
          <p:cNvSpPr/>
          <p:nvPr/>
        </p:nvSpPr>
        <p:spPr>
          <a:xfrm>
            <a:off x="5922268" y="3418056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1E1645C-0DB1-495E-A74E-FF3485940937}"/>
              </a:ext>
            </a:extLst>
          </p:cNvPr>
          <p:cNvSpPr/>
          <p:nvPr/>
        </p:nvSpPr>
        <p:spPr>
          <a:xfrm>
            <a:off x="5918399" y="2490339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B5C5A-A3D9-4A02-9C6D-6525D6045841}"/>
              </a:ext>
            </a:extLst>
          </p:cNvPr>
          <p:cNvSpPr/>
          <p:nvPr/>
        </p:nvSpPr>
        <p:spPr>
          <a:xfrm>
            <a:off x="3337619" y="446850"/>
            <a:ext cx="5821561" cy="11359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D3D847-A8F7-47CD-BC41-180B635CEAC5}"/>
              </a:ext>
            </a:extLst>
          </p:cNvPr>
          <p:cNvSpPr txBox="1"/>
          <p:nvPr/>
        </p:nvSpPr>
        <p:spPr>
          <a:xfrm>
            <a:off x="3048000" y="437226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SİTE YÖNETİMİ ORGANİZASYON ŞEMASI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DE01B93-C437-4D32-9FFF-526D548580D4}"/>
              </a:ext>
            </a:extLst>
          </p:cNvPr>
          <p:cNvSpPr/>
          <p:nvPr/>
        </p:nvSpPr>
        <p:spPr>
          <a:xfrm>
            <a:off x="4038600" y="2008315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FAFB6B9-0478-4684-AB38-E9690ECE347A}"/>
              </a:ext>
            </a:extLst>
          </p:cNvPr>
          <p:cNvSpPr/>
          <p:nvPr/>
        </p:nvSpPr>
        <p:spPr>
          <a:xfrm>
            <a:off x="4058759" y="2944488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774B03C-D66B-4D21-B68A-D450686BE2AF}"/>
              </a:ext>
            </a:extLst>
          </p:cNvPr>
          <p:cNvSpPr/>
          <p:nvPr/>
        </p:nvSpPr>
        <p:spPr>
          <a:xfrm>
            <a:off x="4036318" y="3880661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9CBE50B-3521-44A8-B832-B0F0BE0A7B48}"/>
              </a:ext>
            </a:extLst>
          </p:cNvPr>
          <p:cNvSpPr txBox="1"/>
          <p:nvPr/>
        </p:nvSpPr>
        <p:spPr>
          <a:xfrm>
            <a:off x="4058758" y="2129411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YÖNETİM KURULU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67B25C7-0F50-4D82-ADA6-E792766A8884}"/>
              </a:ext>
            </a:extLst>
          </p:cNvPr>
          <p:cNvSpPr txBox="1"/>
          <p:nvPr/>
        </p:nvSpPr>
        <p:spPr>
          <a:xfrm>
            <a:off x="4069972" y="3013000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ORKUN GRUP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55ECDB8-78D1-4724-9440-1CA646AA4143}"/>
              </a:ext>
            </a:extLst>
          </p:cNvPr>
          <p:cNvSpPr txBox="1"/>
          <p:nvPr/>
        </p:nvSpPr>
        <p:spPr>
          <a:xfrm>
            <a:off x="4047537" y="3934244"/>
            <a:ext cx="401615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YÖNETİCİSİ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A1DACBF-2E32-4757-BE6E-34BAE1B59035}"/>
              </a:ext>
            </a:extLst>
          </p:cNvPr>
          <p:cNvSpPr/>
          <p:nvPr/>
        </p:nvSpPr>
        <p:spPr>
          <a:xfrm>
            <a:off x="2517196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DANIŞMA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7BEADC3-2102-4A12-968D-853773DD42A0}"/>
              </a:ext>
            </a:extLst>
          </p:cNvPr>
          <p:cNvSpPr/>
          <p:nvPr/>
        </p:nvSpPr>
        <p:spPr>
          <a:xfrm>
            <a:off x="4894335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1353450-F0CF-4B1E-B31B-E3BE66B79434}"/>
              </a:ext>
            </a:extLst>
          </p:cNvPr>
          <p:cNvSpPr/>
          <p:nvPr/>
        </p:nvSpPr>
        <p:spPr>
          <a:xfrm>
            <a:off x="7271474" y="5042656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FE1AAA-4D40-455E-9750-4869489E5495}"/>
              </a:ext>
            </a:extLst>
          </p:cNvPr>
          <p:cNvSpPr/>
          <p:nvPr/>
        </p:nvSpPr>
        <p:spPr>
          <a:xfrm>
            <a:off x="3654666" y="335249"/>
            <a:ext cx="4882668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745396-3867-4711-BBF4-0AE9291E020F}"/>
              </a:ext>
            </a:extLst>
          </p:cNvPr>
          <p:cNvSpPr txBox="1"/>
          <p:nvPr/>
        </p:nvSpPr>
        <p:spPr>
          <a:xfrm>
            <a:off x="3654666" y="452615"/>
            <a:ext cx="505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İDARİ FAALİYETLER</a:t>
            </a:r>
            <a:endParaRPr lang="tr-TR" sz="3600" dirty="0"/>
          </a:p>
        </p:txBody>
      </p:sp>
      <p:graphicFrame>
        <p:nvGraphicFramePr>
          <p:cNvPr id="17" name="İçerik Yer Tutucusu 16">
            <a:extLst>
              <a:ext uri="{FF2B5EF4-FFF2-40B4-BE49-F238E27FC236}">
                <a16:creationId xmlns:a16="http://schemas.microsoft.com/office/drawing/2014/main" id="{448D1A03-BC5F-4B34-B577-165B0334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904654"/>
              </p:ext>
            </p:extLst>
          </p:nvPr>
        </p:nvGraphicFramePr>
        <p:xfrm>
          <a:off x="272130" y="1538514"/>
          <a:ext cx="5315164" cy="422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7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1774787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3333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51077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3469607423"/>
                    </a:ext>
                  </a:extLst>
                </a:gridCol>
              </a:tblGrid>
              <a:tr h="3225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SMS/MAİL GÖNDERİM DURUMU</a:t>
                      </a:r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5573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ULAŞMAYAN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01.01.2025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05.01.2025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DEMİRBAŞ YATIRIM BÜTÇESİ </a:t>
                      </a:r>
                      <a:r>
                        <a:rPr lang="tr-T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TAKSİT TAHAKKUKU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graphicFrame>
        <p:nvGraphicFramePr>
          <p:cNvPr id="18" name="İçerik Yer Tutucusu 16">
            <a:extLst>
              <a:ext uri="{FF2B5EF4-FFF2-40B4-BE49-F238E27FC236}">
                <a16:creationId xmlns:a16="http://schemas.microsoft.com/office/drawing/2014/main" id="{5930ADA7-5861-477F-9384-CAF6D52A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5344"/>
              </p:ext>
            </p:extLst>
          </p:nvPr>
        </p:nvGraphicFramePr>
        <p:xfrm>
          <a:off x="5998043" y="1538514"/>
          <a:ext cx="5921827" cy="450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930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3399662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3103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3544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İLAN PANOSUNA İLAN ASILMASI DURUMU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ASILMA</a:t>
                      </a:r>
                    </a:p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KALDIRILMA 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AİDAT</a:t>
                      </a:r>
                      <a:r>
                        <a:rPr lang="tr-TR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BİLDİRİM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DEMİRBAŞ YATIRIM BÜTÇESİ </a:t>
                      </a:r>
                      <a:r>
                        <a:rPr lang="tr-T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TAKSİT TAHAKKUKU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16">
            <a:extLst>
              <a:ext uri="{FF2B5EF4-FFF2-40B4-BE49-F238E27FC236}">
                <a16:creationId xmlns:a16="http://schemas.microsoft.com/office/drawing/2014/main" id="{C2641721-F670-44EF-BCB3-34C6B6BDA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290922"/>
              </p:ext>
            </p:extLst>
          </p:nvPr>
        </p:nvGraphicFramePr>
        <p:xfrm>
          <a:off x="662083" y="380011"/>
          <a:ext cx="5257106" cy="604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26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674238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4977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YÖNETİM FAALİYETLERİ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YAPILMADI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AYLIK FAALİYET RAPORUNUN WEB SİTESİNE YÜKLENMESİ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9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TALEPLERİN DEĞERLENDİRİLİP İLGİLİ BİRİMLERE BİLDİRİLMESİ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8805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TALEPLERLE İLGİLİ ÇÖZÜM SÜRECİNİN TAKİBİ VE ÇÖZÜME ULAŞTIRILMASI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DİLEKÇELERİN VE İLGİLİ FORMLARIN ARŞİVLENMESİ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ÖNERİ VE ŞİKAYETLERİN DEĞERLENDİRİLMESİ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YILI  DEMİRBAŞ YATIRIM BÜTÇESİ VE AİDAT BİLDİRİMİ YAPILMIŞTIR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54BD5B0-C9D7-4E3B-AF1E-BA35235115EB}"/>
              </a:ext>
            </a:extLst>
          </p:cNvPr>
          <p:cNvSpPr txBox="1"/>
          <p:nvPr/>
        </p:nvSpPr>
        <p:spPr>
          <a:xfrm>
            <a:off x="6096000" y="452155"/>
            <a:ext cx="5489335" cy="689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Sitemize  yeni taşınacak daire sakinlerimizden, taşınma öncesinde gerekli olan bilgi ve belgeler dahilinde kayıt formları tanzim edilmektedir. Kiracı/Malik dosyaları oluşturulduktan sonra taşınma işlemleri gerçekleşmektedir.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Yaya turnike geçiş kartları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araç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stickerları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hazırlanarak yeni taşınan site sakinlerine teslim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Dönemsel daire sakini bilgilendirme duyuruları hazırlanmakta ve duyuru panolarına asılmaktadır.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yapmak isteyen dükkanlara tadilat şartnamesi imza alınarak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yapan dükkanlar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D9683-A827-4964-967B-006E4F8F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160161"/>
            <a:ext cx="5571698" cy="298055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periyodik temizliği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günü, havuz kimyasallarının  periyodik ölçümü yapılarak gereken kimyasallar eklenmekte ve tekrar ölçümü yapılmaktadır.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alanlarda aylık rutin böcek ve haşere ilaçlama çalışması yapılmaktadır.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118E26-DD9A-40C3-BB15-4B451D4C6CA4}"/>
              </a:ext>
            </a:extLst>
          </p:cNvPr>
          <p:cNvSpPr/>
          <p:nvPr/>
        </p:nvSpPr>
        <p:spPr>
          <a:xfrm>
            <a:off x="3654666" y="335249"/>
            <a:ext cx="4882668" cy="10406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66A74F1-7E1E-4257-897A-7528F85582CF}"/>
              </a:ext>
            </a:extLst>
          </p:cNvPr>
          <p:cNvSpPr txBox="1"/>
          <p:nvPr/>
        </p:nvSpPr>
        <p:spPr>
          <a:xfrm>
            <a:off x="3781424" y="291707"/>
            <a:ext cx="4755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TEKNİK&amp;İNŞAİ FAALİYETLER</a:t>
            </a:r>
            <a:endParaRPr lang="tr-TR" sz="3600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732919E-87A6-4CF4-8C66-A0711C708D0E}"/>
              </a:ext>
            </a:extLst>
          </p:cNvPr>
          <p:cNvSpPr/>
          <p:nvPr/>
        </p:nvSpPr>
        <p:spPr>
          <a:xfrm>
            <a:off x="7046324" y="2393076"/>
            <a:ext cx="4601029" cy="251472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BB5D40-868F-42C5-A4F8-27817F92EA46}"/>
              </a:ext>
            </a:extLst>
          </p:cNvPr>
          <p:cNvSpPr/>
          <p:nvPr/>
        </p:nvSpPr>
        <p:spPr>
          <a:xfrm>
            <a:off x="5974813" y="3244334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endParaRPr lang="tr-TR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24" y="2393076"/>
            <a:ext cx="4601028" cy="251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851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243468" y="917287"/>
            <a:ext cx="6302474" cy="502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Tarafından 4 adet asansörün aylık bakımları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arızalan asansörlerin arızlarını gidermektedir.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Danışmada bulunan ekranın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tamiri yaptırılmıştır.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giriş kapısında bulunan arızalı fotoselli kapı tamir ettirilmiştir.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 girişinde bulunan çöp konteynırların altı ve çevresi çok kirli olduğu için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Belediyesi aranarak, temizlenmesi için talep oluşturulmuştur. Belediye temizlik görevlileri gelerek tazyikli su ile yıkamıştır.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72738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1190" y="3624948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2" y="716651"/>
            <a:ext cx="4680771" cy="2606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23C3544-2D0B-82D6-5CEF-C07F083D1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89" y="3624948"/>
            <a:ext cx="4640151" cy="2516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05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664703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362068" y="1113725"/>
            <a:ext cx="5754910" cy="4920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 koridorlarında, sıcak su ve ısınma boruları değişimi için açılan alçı panolar, kapatılmış ve boyanmıştır. Kat koridorlarına dairelere müdahale vanaları için müdahale kapakları takılmıştır.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 koridorlarında, boru montajları için açılan, açı panolar kapatıldıktan sonra elektrik sistemleri geri takılmıştır.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girişi, giriş katta asansörlerin olduğu koridorlar, -1. kat sosyal tesis bölgesi koridorlar ve spor salonu boyatılmıştır.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3574142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2C68B79-3432-D61E-7A50-1A94B4592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2" y="664703"/>
            <a:ext cx="4601029" cy="256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E5AF888-EB95-59F9-784F-1B7A2CAEBF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2" y="3574141"/>
            <a:ext cx="4601029" cy="250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918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18517</TotalTime>
  <Words>1047</Words>
  <Application>Microsoft Macintosh PowerPoint</Application>
  <PresentationFormat>Geniş ekran</PresentationFormat>
  <Paragraphs>367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Wingdings</vt:lpstr>
      <vt:lpstr>Office Teması</vt:lpstr>
      <vt:lpstr>PowerPoint Sunusu</vt:lpstr>
      <vt:lpstr>   İÇİNDEKİLER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özkesiciler</dc:creator>
  <cp:lastModifiedBy>Microsoft Office User</cp:lastModifiedBy>
  <cp:revision>1295</cp:revision>
  <dcterms:created xsi:type="dcterms:W3CDTF">2022-03-25T06:51:46Z</dcterms:created>
  <dcterms:modified xsi:type="dcterms:W3CDTF">2025-03-25T09:08:23Z</dcterms:modified>
</cp:coreProperties>
</file>